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64" r:id="rId2"/>
    <p:sldId id="293" r:id="rId3"/>
    <p:sldId id="275" r:id="rId4"/>
    <p:sldId id="306" r:id="rId5"/>
    <p:sldId id="301" r:id="rId6"/>
    <p:sldId id="307" r:id="rId7"/>
    <p:sldId id="308" r:id="rId8"/>
    <p:sldId id="302" r:id="rId9"/>
    <p:sldId id="276" r:id="rId10"/>
    <p:sldId id="294" r:id="rId11"/>
    <p:sldId id="277" r:id="rId12"/>
    <p:sldId id="281" r:id="rId13"/>
    <p:sldId id="282" r:id="rId14"/>
    <p:sldId id="283" r:id="rId15"/>
    <p:sldId id="280" r:id="rId16"/>
    <p:sldId id="284" r:id="rId17"/>
    <p:sldId id="285" r:id="rId18"/>
    <p:sldId id="286" r:id="rId19"/>
    <p:sldId id="287" r:id="rId20"/>
    <p:sldId id="278" r:id="rId21"/>
    <p:sldId id="279" r:id="rId22"/>
    <p:sldId id="303" r:id="rId23"/>
    <p:sldId id="299" r:id="rId24"/>
    <p:sldId id="295" r:id="rId25"/>
    <p:sldId id="296" r:id="rId26"/>
    <p:sldId id="305" r:id="rId27"/>
    <p:sldId id="297" r:id="rId28"/>
    <p:sldId id="298" r:id="rId29"/>
    <p:sldId id="288" r:id="rId30"/>
    <p:sldId id="289" r:id="rId31"/>
    <p:sldId id="329" r:id="rId32"/>
    <p:sldId id="330" r:id="rId33"/>
    <p:sldId id="331" r:id="rId34"/>
    <p:sldId id="332" r:id="rId35"/>
    <p:sldId id="333" r:id="rId36"/>
    <p:sldId id="334" r:id="rId37"/>
    <p:sldId id="335" r:id="rId38"/>
    <p:sldId id="304"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D940"/>
    <a:srgbClr val="13485B"/>
    <a:srgbClr val="E6681A"/>
    <a:srgbClr val="D6CC00"/>
    <a:srgbClr val="B8AF00"/>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78596" autoAdjust="0"/>
  </p:normalViewPr>
  <p:slideViewPr>
    <p:cSldViewPr snapToGrid="0" snapToObjects="1">
      <p:cViewPr varScale="1">
        <p:scale>
          <a:sx n="95" d="100"/>
          <a:sy n="95" d="100"/>
        </p:scale>
        <p:origin x="127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B7581-BA66-2349-84E5-0F1E3B9DD211}" type="datetimeFigureOut">
              <a:rPr lang="en-US" smtClean="0"/>
              <a:t>8/14/2017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47F9E-5BE3-E64F-99EF-44B318B7C075}" type="slidenum">
              <a:rPr lang="en-US" smtClean="0"/>
              <a:t>‹#›</a:t>
            </a:fld>
            <a:endParaRPr lang="en-US"/>
          </a:p>
        </p:txBody>
      </p:sp>
    </p:spTree>
    <p:extLst>
      <p:ext uri="{BB962C8B-B14F-4D97-AF65-F5344CB8AC3E}">
        <p14:creationId xmlns:p14="http://schemas.microsoft.com/office/powerpoint/2010/main" val="1552893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4914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popular</a:t>
            </a:r>
          </a:p>
          <a:p>
            <a:r>
              <a:rPr lang="en-US" dirty="0" smtClean="0"/>
              <a:t>Easy</a:t>
            </a:r>
            <a:r>
              <a:rPr lang="en-US" baseline="0" dirty="0" smtClean="0"/>
              <a:t> to manufacture </a:t>
            </a:r>
          </a:p>
          <a:p>
            <a:r>
              <a:rPr lang="en-US" baseline="0" dirty="0" smtClean="0"/>
              <a:t>Short round poles are less susceptible for vibration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5719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in area lighting – stay consistent</a:t>
            </a:r>
          </a:p>
          <a:p>
            <a:r>
              <a:rPr lang="en-US" baseline="0" dirty="0" smtClean="0"/>
              <a:t>Blend area and street</a:t>
            </a:r>
          </a:p>
          <a:p>
            <a:r>
              <a:rPr lang="en-US" dirty="0" smtClean="0"/>
              <a:t>50 will be 2 piece</a:t>
            </a:r>
            <a:r>
              <a:rPr lang="en-US" baseline="0" dirty="0" smtClean="0"/>
              <a:t>s – anything above 40’ check spec page</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4738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very common </a:t>
            </a:r>
          </a:p>
          <a:p>
            <a:r>
              <a:rPr lang="en-US" dirty="0" smtClean="0"/>
              <a:t>Works well</a:t>
            </a:r>
            <a:r>
              <a:rPr lang="en-US" baseline="0" dirty="0" smtClean="0"/>
              <a:t> in tight spaces where you cant bring equipment</a:t>
            </a:r>
          </a:p>
          <a:p>
            <a:r>
              <a:rPr lang="en-US" baseline="0" smtClean="0"/>
              <a:t>Spec </a:t>
            </a:r>
            <a:r>
              <a:rPr lang="en-US" baseline="0" dirty="0" smtClean="0"/>
              <a:t>options </a:t>
            </a:r>
          </a:p>
          <a:p>
            <a:r>
              <a:rPr lang="en-US" baseline="0" dirty="0" smtClean="0"/>
              <a:t>Dimensions are fixed and cannot be custom</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54730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Commodity</a:t>
            </a:r>
            <a:r>
              <a:rPr lang="en-US" baseline="0" dirty="0" smtClean="0"/>
              <a:t> product</a:t>
            </a:r>
          </a:p>
          <a:p>
            <a:r>
              <a:rPr lang="en-US" baseline="0" dirty="0" smtClean="0"/>
              <a:t>Most loading limitations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1277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for all square steel poles</a:t>
            </a:r>
          </a:p>
          <a:p>
            <a:r>
              <a:rPr lang="en-US" dirty="0" smtClean="0"/>
              <a:t>Cannot see it – under cover</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65523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with bell shaped curve</a:t>
            </a:r>
            <a:r>
              <a:rPr lang="en-US" baseline="0" dirty="0" smtClean="0"/>
              <a:t> – SS is most</a:t>
            </a:r>
          </a:p>
          <a:p>
            <a:r>
              <a:rPr lang="en-US" baseline="0" dirty="0" smtClean="0"/>
              <a:t>Round taper with anchor base</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5154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low breeze but constant</a:t>
            </a:r>
          </a:p>
          <a:p>
            <a:r>
              <a:rPr lang="en-US" dirty="0" smtClean="0"/>
              <a:t>At the very end you see pole that’s</a:t>
            </a:r>
            <a:r>
              <a:rPr lang="en-US" baseline="0" dirty="0" smtClean="0"/>
              <a:t> not moving</a:t>
            </a:r>
          </a:p>
          <a:p>
            <a:r>
              <a:rPr lang="en-US" baseline="0" dirty="0" smtClean="0"/>
              <a:t>Difference – fixture is mounted at different angle</a:t>
            </a:r>
          </a:p>
          <a:p>
            <a:r>
              <a:rPr lang="en-US" baseline="0" dirty="0" smtClean="0"/>
              <a:t>Options for mitigation devices – factory canister device and fixed to inside of pole. Spring moves and absorbs vibration</a:t>
            </a:r>
          </a:p>
          <a:p>
            <a:r>
              <a:rPr lang="en-US" baseline="0" dirty="0" smtClean="0"/>
              <a:t>Chain and snake are installed in field – snake fills gaps in pole</a:t>
            </a:r>
          </a:p>
          <a:p>
            <a:r>
              <a:rPr lang="en-US" baseline="0" dirty="0" smtClean="0"/>
              <a:t>Pads mount to bottom of pole – must uninstall pole to put in place. Rubberized washers</a:t>
            </a:r>
          </a:p>
          <a:p>
            <a:r>
              <a:rPr lang="en-US" baseline="0" dirty="0" smtClean="0"/>
              <a:t>If you have any ?s contact your PA or Field Services rep for best options</a:t>
            </a:r>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64673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product offering – most available in alum and steel</a:t>
            </a:r>
          </a:p>
          <a:p>
            <a:r>
              <a:rPr lang="en-US" dirty="0" smtClean="0"/>
              <a:t>Round available in fluted</a:t>
            </a:r>
          </a:p>
          <a:p>
            <a:r>
              <a:rPr lang="en-US" dirty="0" smtClean="0"/>
              <a:t>Straight</a:t>
            </a:r>
            <a:r>
              <a:rPr lang="en-US" baseline="0" dirty="0" smtClean="0"/>
              <a:t> square – cruciform</a:t>
            </a:r>
          </a:p>
          <a:p>
            <a:r>
              <a:rPr lang="en-US" baseline="0" dirty="0" smtClean="0"/>
              <a:t>Hinged in both mats</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0306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9069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2779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application of your pole will determine where you look for pricing, and how to order. Traffic, Roadway and street applications will go directly to your PA for an RFQ. Commercial and Utility have a variety of options.  </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9383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piece designs available in round</a:t>
            </a:r>
            <a:r>
              <a:rPr lang="en-US" baseline="0" dirty="0" smtClean="0"/>
              <a:t> </a:t>
            </a:r>
            <a:r>
              <a:rPr lang="en-US" baseline="0" dirty="0" err="1" smtClean="0"/>
              <a:t>st.</a:t>
            </a:r>
            <a:r>
              <a:rPr lang="en-US" baseline="0" dirty="0" smtClean="0"/>
              <a:t> round tape flute or smooth</a:t>
            </a:r>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41608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Valmont</a:t>
            </a:r>
            <a:r>
              <a:rPr lang="en-US" baseline="0" dirty="0" smtClean="0"/>
              <a:t> offers most options in industry</a:t>
            </a:r>
          </a:p>
          <a:p>
            <a:r>
              <a:rPr lang="en-US" dirty="0" smtClean="0"/>
              <a:t>4 in yellow are proprietary</a:t>
            </a:r>
            <a:r>
              <a:rPr lang="en-US" baseline="0" dirty="0" smtClean="0"/>
              <a:t> to Valmont – spec lock</a:t>
            </a:r>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46879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Flute to base plate</a:t>
            </a:r>
            <a:r>
              <a:rPr lang="en-US" baseline="0" dirty="0" smtClean="0"/>
              <a:t> – good with nut covers</a:t>
            </a:r>
          </a:p>
          <a:p>
            <a:r>
              <a:rPr lang="en-US" baseline="0" dirty="0" smtClean="0"/>
              <a:t>Flute with base cover – we can stop the flute and keep it smooth. Tighter seal </a:t>
            </a:r>
            <a:r>
              <a:rPr lang="en-US" baseline="0" dirty="0"/>
              <a:t> </a:t>
            </a:r>
            <a:r>
              <a:rPr lang="en-US" baseline="0" dirty="0" smtClean="0"/>
              <a:t>- spec lock</a:t>
            </a:r>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678849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515042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standard catalog</a:t>
            </a:r>
          </a:p>
          <a:p>
            <a:r>
              <a:rPr lang="en-US" dirty="0" smtClean="0"/>
              <a:t>Only</a:t>
            </a:r>
            <a:r>
              <a:rPr lang="en-US" baseline="0" dirty="0" smtClean="0"/>
              <a:t> 4 options but we do lots of custom profiles</a:t>
            </a:r>
          </a:p>
          <a:p>
            <a:r>
              <a:rPr lang="en-US" baseline="0" dirty="0" smtClean="0"/>
              <a:t>Spec lock opportunity </a:t>
            </a:r>
          </a:p>
          <a:p>
            <a:r>
              <a:rPr lang="en-US" baseline="0" dirty="0" smtClean="0"/>
              <a:t>We can do this </a:t>
            </a:r>
            <a:r>
              <a:rPr lang="en-US" baseline="0" dirty="0" err="1" smtClean="0"/>
              <a:t>bc</a:t>
            </a:r>
            <a:r>
              <a:rPr lang="en-US" baseline="0" dirty="0" smtClean="0"/>
              <a:t> we own the extrusion facility and can taper at our own facility in a variety of sizes</a:t>
            </a:r>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7102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offering</a:t>
            </a:r>
          </a:p>
          <a:p>
            <a:r>
              <a:rPr lang="en-US" dirty="0" smtClean="0"/>
              <a:t>Affordable</a:t>
            </a:r>
            <a:r>
              <a:rPr lang="en-US" baseline="0" dirty="0" smtClean="0"/>
              <a:t> </a:t>
            </a:r>
          </a:p>
          <a:p>
            <a:r>
              <a:rPr lang="en-US" baseline="0" dirty="0" smtClean="0"/>
              <a:t>Street and </a:t>
            </a:r>
            <a:r>
              <a:rPr lang="en-US" baseline="0" dirty="0" err="1" smtClean="0"/>
              <a:t>ped</a:t>
            </a:r>
            <a:endParaRPr lang="en-US" baseline="0" dirty="0" smtClean="0"/>
          </a:p>
          <a:p>
            <a:r>
              <a:rPr lang="en-US" baseline="0" dirty="0" smtClean="0"/>
              <a:t>2 tones or single</a:t>
            </a:r>
          </a:p>
          <a:p>
            <a:endParaRPr lang="en-US" baseline="0" dirty="0"/>
          </a:p>
          <a:p>
            <a:r>
              <a:rPr lang="en-US" baseline="0" dirty="0" smtClean="0"/>
              <a:t>If you have higher mounting heights, you can try our new curved steel poles</a:t>
            </a:r>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92394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Assemblies</a:t>
            </a:r>
            <a:r>
              <a:rPr lang="en-US" baseline="0" dirty="0" smtClean="0"/>
              <a:t> = </a:t>
            </a:r>
            <a:r>
              <a:rPr lang="en-US" dirty="0" smtClean="0"/>
              <a:t>Round tapered with arm or 2 arms for street applications or roadway</a:t>
            </a:r>
          </a:p>
          <a:p>
            <a:r>
              <a:rPr lang="en-US" dirty="0" smtClean="0"/>
              <a:t>We can also do custom</a:t>
            </a:r>
            <a:r>
              <a:rPr lang="en-US" baseline="0" dirty="0" smtClean="0"/>
              <a:t> work </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47380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mix and match and it will look similar in both applications. </a:t>
            </a:r>
          </a:p>
          <a:p>
            <a:r>
              <a:rPr lang="en-US" dirty="0" smtClean="0"/>
              <a:t>Flex</a:t>
            </a:r>
            <a:r>
              <a:rPr lang="en-US" baseline="0" dirty="0" smtClean="0"/>
              <a:t> in materials and mounting heights</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272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Valmont also provides steel and aluminum brackets. Here are the standard steel</a:t>
            </a:r>
            <a:r>
              <a:rPr lang="en-US" baseline="0" dirty="0" smtClean="0"/>
              <a:t> brackets, but just like arm assemblies, there are very similar options in aluminum as well. </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31</a:t>
            </a:fld>
            <a:endParaRPr lang="en-US"/>
          </a:p>
        </p:txBody>
      </p:sp>
    </p:spTree>
    <p:extLst>
      <p:ext uri="{BB962C8B-B14F-4D97-AF65-F5344CB8AC3E}">
        <p14:creationId xmlns:p14="http://schemas.microsoft.com/office/powerpoint/2010/main" val="1795449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a:t>
            </a:r>
            <a:r>
              <a:rPr lang="en-US" baseline="0" dirty="0" smtClean="0"/>
              <a:t> ways to modify the base of a pole. Lets go over these individually.</a:t>
            </a:r>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33</a:t>
            </a:fld>
            <a:endParaRPr lang="en-US"/>
          </a:p>
        </p:txBody>
      </p:sp>
    </p:spTree>
    <p:extLst>
      <p:ext uri="{BB962C8B-B14F-4D97-AF65-F5344CB8AC3E}">
        <p14:creationId xmlns:p14="http://schemas.microsoft.com/office/powerpoint/2010/main" val="195913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72603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Nut covers are good</a:t>
            </a:r>
            <a:r>
              <a:rPr lang="en-US" baseline="0" dirty="0" smtClean="0"/>
              <a:t> alternative to those who don’t want to use standard </a:t>
            </a:r>
            <a:r>
              <a:rPr lang="en-US" baseline="0" dirty="0" err="1" smtClean="0"/>
              <a:t>tbases</a:t>
            </a:r>
            <a:r>
              <a:rPr lang="en-US" baseline="0" dirty="0" smtClean="0"/>
              <a:t> or base covers. </a:t>
            </a:r>
            <a:endParaRPr lang="en-US" dirty="0" smtClean="0"/>
          </a:p>
          <a:p>
            <a:endParaRPr lang="en-US" dirty="0" smtClean="0"/>
          </a:p>
          <a:p>
            <a:endParaRPr lang="en-US" dirty="0" smtClean="0"/>
          </a:p>
          <a:p>
            <a:r>
              <a:rPr lang="en-US" dirty="0" smtClean="0"/>
              <a:t>Don’t want to use standard steel</a:t>
            </a:r>
            <a:r>
              <a:rPr lang="en-US" baseline="0" dirty="0" smtClean="0"/>
              <a:t> </a:t>
            </a:r>
            <a:r>
              <a:rPr lang="en-US" baseline="0" dirty="0" err="1" smtClean="0"/>
              <a:t>tbase</a:t>
            </a:r>
            <a:r>
              <a:rPr lang="en-US" baseline="0" dirty="0" smtClean="0"/>
              <a:t> or base covers</a:t>
            </a:r>
          </a:p>
          <a:p>
            <a:r>
              <a:rPr lang="en-US" baseline="0" dirty="0" smtClean="0"/>
              <a:t>Fluted comes standard with fluted</a:t>
            </a:r>
          </a:p>
          <a:p>
            <a:r>
              <a:rPr lang="en-US" baseline="0" dirty="0" err="1" smtClean="0"/>
              <a:t>Shoebase</a:t>
            </a:r>
            <a:r>
              <a:rPr lang="en-US" baseline="0" dirty="0" smtClean="0"/>
              <a:t> is standard with alum poles if you do not get base cover</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34</a:t>
            </a:fld>
            <a:endParaRPr lang="en-US"/>
          </a:p>
        </p:txBody>
      </p:sp>
    </p:spTree>
    <p:extLst>
      <p:ext uri="{BB962C8B-B14F-4D97-AF65-F5344CB8AC3E}">
        <p14:creationId xmlns:p14="http://schemas.microsoft.com/office/powerpoint/2010/main" val="3750390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aluminum</a:t>
            </a:r>
            <a:r>
              <a:rPr lang="en-US" baseline="0" dirty="0" smtClean="0"/>
              <a:t> dart base covers are technically a decorative base but </a:t>
            </a:r>
            <a:r>
              <a:rPr lang="en-US" baseline="0" dirty="0" err="1" smtClean="0"/>
              <a:t>theyre</a:t>
            </a:r>
            <a:r>
              <a:rPr lang="en-US" baseline="0" dirty="0" smtClean="0"/>
              <a:t> a nice upgrade from our standard plastic base covers. They come in a large range of sizes to accommodate most standard products.  </a:t>
            </a:r>
            <a:endParaRPr lang="en-US" dirty="0" smtClean="0"/>
          </a:p>
          <a:p>
            <a:endParaRPr lang="en-US" dirty="0" smtClean="0"/>
          </a:p>
          <a:p>
            <a:endParaRPr lang="en-US" dirty="0" smtClean="0"/>
          </a:p>
          <a:p>
            <a:r>
              <a:rPr lang="en-US" dirty="0" smtClean="0"/>
              <a:t>Technically decorative bases </a:t>
            </a:r>
          </a:p>
          <a:p>
            <a:r>
              <a:rPr lang="en-US" dirty="0" smtClean="0"/>
              <a:t>Nice</a:t>
            </a:r>
            <a:r>
              <a:rPr lang="en-US" baseline="0" dirty="0" smtClean="0"/>
              <a:t> base cover – up from standard</a:t>
            </a:r>
            <a:endParaRPr lang="en-US" dirty="0" smtClean="0"/>
          </a:p>
        </p:txBody>
      </p:sp>
      <p:sp>
        <p:nvSpPr>
          <p:cNvPr id="4" name="Slide Number Placeholder 3"/>
          <p:cNvSpPr>
            <a:spLocks noGrp="1"/>
          </p:cNvSpPr>
          <p:nvPr>
            <p:ph type="sldNum" sz="quarter" idx="10"/>
          </p:nvPr>
        </p:nvSpPr>
        <p:spPr/>
        <p:txBody>
          <a:bodyPr/>
          <a:lstStyle/>
          <a:p>
            <a:fld id="{6E867B27-BB5F-4F58-AA15-A5718B110D61}" type="slidenum">
              <a:rPr lang="en-US" smtClean="0"/>
              <a:t>35</a:t>
            </a:fld>
            <a:endParaRPr lang="en-US"/>
          </a:p>
        </p:txBody>
      </p:sp>
    </p:spTree>
    <p:extLst>
      <p:ext uri="{BB962C8B-B14F-4D97-AF65-F5344CB8AC3E}">
        <p14:creationId xmlns:p14="http://schemas.microsoft.com/office/powerpoint/2010/main" val="3436419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commonly</a:t>
            </a:r>
            <a:r>
              <a:rPr lang="en-US" baseline="0" dirty="0" smtClean="0"/>
              <a:t> found in street or traffic areas </a:t>
            </a:r>
            <a:r>
              <a:rPr lang="en-US" baseline="0" dirty="0" err="1" smtClean="0"/>
              <a:t>Tbases</a:t>
            </a:r>
            <a:r>
              <a:rPr lang="en-US" baseline="0" dirty="0" smtClean="0"/>
              <a:t> are another way to mount your pole to your </a:t>
            </a:r>
            <a:r>
              <a:rPr lang="en-US" baseline="0" dirty="0" err="1" smtClean="0"/>
              <a:t>anchorbolts</a:t>
            </a:r>
            <a:r>
              <a:rPr lang="en-US" baseline="0" dirty="0" smtClean="0"/>
              <a:t>. The M211 and M212 are steel and will not breakaway. The </a:t>
            </a:r>
            <a:r>
              <a:rPr lang="en-US" baseline="0" dirty="0" err="1" smtClean="0"/>
              <a:t>tbases</a:t>
            </a:r>
            <a:r>
              <a:rPr lang="en-US" baseline="0" dirty="0" smtClean="0"/>
              <a:t> below are aluminum and will </a:t>
            </a:r>
            <a:r>
              <a:rPr lang="en-US" baseline="0" dirty="0" err="1" smtClean="0"/>
              <a:t>breakway</a:t>
            </a:r>
            <a:r>
              <a:rPr lang="en-US" baseline="0" dirty="0" smtClean="0"/>
              <a:t>. You can use these for either steel or aluminum poles. If you don’t like the look of </a:t>
            </a:r>
            <a:r>
              <a:rPr lang="en-US" baseline="0" dirty="0" err="1" smtClean="0"/>
              <a:t>Tbases</a:t>
            </a:r>
            <a:r>
              <a:rPr lang="en-US" baseline="0" dirty="0" smtClean="0"/>
              <a:t> and still need breakaway functionality, you can use the couplings here on the right. </a:t>
            </a:r>
            <a:endParaRPr lang="en-US" dirty="0" smtClean="0"/>
          </a:p>
          <a:p>
            <a:endParaRPr lang="en-US" dirty="0" smtClean="0"/>
          </a:p>
          <a:p>
            <a:endParaRPr lang="en-US" dirty="0" smtClean="0"/>
          </a:p>
          <a:p>
            <a:endParaRPr lang="en-US" dirty="0" smtClean="0"/>
          </a:p>
          <a:p>
            <a:r>
              <a:rPr lang="en-US" dirty="0" smtClean="0"/>
              <a:t>M211 and m212 are steel – street/traffic</a:t>
            </a:r>
          </a:p>
          <a:p>
            <a:r>
              <a:rPr lang="en-US" dirty="0" smtClean="0"/>
              <a:t>Steel</a:t>
            </a:r>
            <a:r>
              <a:rPr lang="en-US" baseline="0" dirty="0" smtClean="0"/>
              <a:t> will NOT breakaway </a:t>
            </a:r>
          </a:p>
          <a:p>
            <a:r>
              <a:rPr lang="en-US" baseline="0" dirty="0" smtClean="0"/>
              <a:t>TB is alum and will all breakaway</a:t>
            </a:r>
          </a:p>
          <a:p>
            <a:r>
              <a:rPr lang="en-US" baseline="0" dirty="0" smtClean="0"/>
              <a:t>if you don’t want </a:t>
            </a:r>
            <a:r>
              <a:rPr lang="en-US" baseline="0" dirty="0" err="1" smtClean="0"/>
              <a:t>tbase</a:t>
            </a:r>
            <a:r>
              <a:rPr lang="en-US" baseline="0" dirty="0" smtClean="0"/>
              <a:t> breakaway – use couplings </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36</a:t>
            </a:fld>
            <a:endParaRPr lang="en-US"/>
          </a:p>
        </p:txBody>
      </p:sp>
    </p:spTree>
    <p:extLst>
      <p:ext uri="{BB962C8B-B14F-4D97-AF65-F5344CB8AC3E}">
        <p14:creationId xmlns:p14="http://schemas.microsoft.com/office/powerpoint/2010/main" val="3515697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01507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74E86-A19A-4159-BF61-05F1D7FA3AA3}" type="slidenum">
              <a:rPr lang="en-US" smtClean="0"/>
              <a:t>6</a:t>
            </a:fld>
            <a:endParaRPr lang="en-US"/>
          </a:p>
        </p:txBody>
      </p:sp>
    </p:spTree>
    <p:extLst>
      <p:ext uri="{BB962C8B-B14F-4D97-AF65-F5344CB8AC3E}">
        <p14:creationId xmlns:p14="http://schemas.microsoft.com/office/powerpoint/2010/main" val="266468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0072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 –</a:t>
            </a:r>
          </a:p>
          <a:p>
            <a:r>
              <a:rPr lang="en-US" dirty="0" smtClean="0"/>
              <a:t>Taller heights are 30’</a:t>
            </a:r>
          </a:p>
          <a:p>
            <a:r>
              <a:rPr lang="en-US" dirty="0" smtClean="0"/>
              <a:t>Fixed taper rate is .14 per foot</a:t>
            </a:r>
            <a:r>
              <a:rPr lang="en-US" baseline="0" dirty="0"/>
              <a:t> </a:t>
            </a:r>
            <a:r>
              <a:rPr lang="en-US" baseline="0" dirty="0" smtClean="0"/>
              <a:t>– reliable</a:t>
            </a:r>
          </a:p>
          <a:p>
            <a:endParaRPr lang="en-US" dirty="0" smtClean="0"/>
          </a:p>
          <a:p>
            <a:r>
              <a:rPr lang="en-US" dirty="0" smtClean="0"/>
              <a:t>Alum</a:t>
            </a:r>
          </a:p>
          <a:p>
            <a:r>
              <a:rPr lang="en-US" dirty="0" smtClean="0"/>
              <a:t>Tapering – more shapes and mounting options</a:t>
            </a:r>
          </a:p>
          <a:p>
            <a:r>
              <a:rPr lang="en-US" dirty="0" smtClean="0"/>
              <a:t>Below – 28’</a:t>
            </a:r>
          </a:p>
          <a:p>
            <a:r>
              <a:rPr lang="en-US" dirty="0" smtClean="0"/>
              <a:t>Hard to match existing</a:t>
            </a:r>
            <a:r>
              <a:rPr lang="en-US" baseline="0" dirty="0" smtClean="0"/>
              <a:t> bolt circles</a:t>
            </a:r>
          </a:p>
          <a:p>
            <a:endParaRPr lang="en-US"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1009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00134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E9551-5BB3-4423-9C2D-D1DF71B1225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77667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popular</a:t>
            </a:r>
          </a:p>
          <a:p>
            <a:r>
              <a:rPr lang="en-US" dirty="0" smtClean="0"/>
              <a:t>RTS and RTA</a:t>
            </a:r>
            <a:r>
              <a:rPr lang="en-US" baseline="0" dirty="0" smtClean="0"/>
              <a:t> are industry terms</a:t>
            </a:r>
          </a:p>
          <a:p>
            <a:r>
              <a:rPr lang="en-US" baseline="0" dirty="0" smtClean="0"/>
              <a:t>2 piece poles to 70’</a:t>
            </a:r>
          </a:p>
          <a:p>
            <a:r>
              <a:rPr lang="en-US" baseline="0" dirty="0" smtClean="0"/>
              <a:t>Vary wall thicknesses – save money</a:t>
            </a:r>
          </a:p>
          <a:p>
            <a:r>
              <a:rPr lang="en-US" baseline="0" dirty="0" smtClean="0"/>
              <a:t>Save money by installing fewer poles and fixtures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409788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9" name="Freeform 18"/>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p:cNvSpPr/>
          <p:nvPr userDrawn="1"/>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userDrawn="1"/>
        </p:nvSpPr>
        <p:spPr>
          <a:xfrm>
            <a:off x="-5324" y="0"/>
            <a:ext cx="6757898" cy="6868272"/>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6757898"/>
              <a:gd name="connsiteY0" fmla="*/ 0 h 6868273"/>
              <a:gd name="connsiteX1" fmla="*/ 1416050 w 6757898"/>
              <a:gd name="connsiteY1" fmla="*/ 0 h 6868273"/>
              <a:gd name="connsiteX2" fmla="*/ 6757898 w 6757898"/>
              <a:gd name="connsiteY2" fmla="*/ 6868273 h 6868273"/>
              <a:gd name="connsiteX3" fmla="*/ 1416050 w 6757898"/>
              <a:gd name="connsiteY3" fmla="*/ 6857999 h 6868273"/>
              <a:gd name="connsiteX4" fmla="*/ 0 w 6757898"/>
              <a:gd name="connsiteY4" fmla="*/ 6857999 h 6868273"/>
              <a:gd name="connsiteX5" fmla="*/ 0 w 6757898"/>
              <a:gd name="connsiteY5" fmla="*/ 0 h 686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7898" h="6868273">
                <a:moveTo>
                  <a:pt x="0" y="0"/>
                </a:moveTo>
                <a:lnTo>
                  <a:pt x="1416050" y="0"/>
                </a:lnTo>
                <a:lnTo>
                  <a:pt x="6757898" y="6868273"/>
                </a:lnTo>
                <a:lnTo>
                  <a:pt x="1416050" y="6857999"/>
                </a:lnTo>
                <a:lnTo>
                  <a:pt x="0" y="685799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p:spPr>
        <p:txBody>
          <a:bodyPr/>
          <a:lstStyle>
            <a:lvl1pPr>
              <a:defRPr b="0" i="0">
                <a:solidFill>
                  <a:schemeClr val="accent5"/>
                </a:solidFill>
                <a:latin typeface="Arial" charset="0"/>
                <a:ea typeface="Arial" charset="0"/>
                <a:cs typeface="Arial" charset="0"/>
              </a:defRPr>
            </a:lvl1pPr>
          </a:lstStyle>
          <a:p>
            <a:fld id="{99DE83A3-0295-9242-83E0-274B239DEEBC}" type="datetimeFigureOut">
              <a:rPr lang="en-US" smtClean="0"/>
              <a:pPr/>
              <a:t>8/14/2017</a:t>
            </a:fld>
            <a:endParaRPr lang="en-US" dirty="0"/>
          </a:p>
        </p:txBody>
      </p:sp>
      <p:sp>
        <p:nvSpPr>
          <p:cNvPr id="12" name="TextBox 11"/>
          <p:cNvSpPr txBox="1"/>
          <p:nvPr userDrawn="1"/>
        </p:nvSpPr>
        <p:spPr>
          <a:xfrm>
            <a:off x="9765263" y="653029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2017 Valmont Industries, Inc. All rights reserved.</a:t>
            </a:r>
            <a:endParaRPr lang="en-US" sz="600" dirty="0">
              <a:solidFill>
                <a:schemeClr val="bg1"/>
              </a:solidFill>
              <a:latin typeface="Arial" pitchFamily="34" charset="0"/>
              <a:cs typeface="Arial" pitchFamily="34" charset="0"/>
            </a:endParaRPr>
          </a:p>
        </p:txBody>
      </p:sp>
      <p:sp>
        <p:nvSpPr>
          <p:cNvPr id="13"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userDrawn="1"/>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96448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3"/>
          <p:cNvSpPr/>
          <p:nvPr userDrawn="1"/>
        </p:nvSpPr>
        <p:spPr>
          <a:xfrm>
            <a:off x="0" y="6184778"/>
            <a:ext cx="10972800" cy="681037"/>
          </a:xfrm>
          <a:custGeom>
            <a:avLst/>
            <a:gdLst>
              <a:gd name="connsiteX0" fmla="*/ 0 w 10972800"/>
              <a:gd name="connsiteY0" fmla="*/ 0 h 681037"/>
              <a:gd name="connsiteX1" fmla="*/ 10972800 w 10972800"/>
              <a:gd name="connsiteY1" fmla="*/ 0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583917 w 10972800"/>
              <a:gd name="connsiteY1" fmla="*/ 5255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731062 w 10972800"/>
              <a:gd name="connsiteY1" fmla="*/ 10510 h 681037"/>
              <a:gd name="connsiteX2" fmla="*/ 10972800 w 10972800"/>
              <a:gd name="connsiteY2" fmla="*/ 681037 h 681037"/>
              <a:gd name="connsiteX3" fmla="*/ 0 w 10972800"/>
              <a:gd name="connsiteY3" fmla="*/ 681037 h 681037"/>
              <a:gd name="connsiteX4" fmla="*/ 0 w 10972800"/>
              <a:gd name="connsiteY4" fmla="*/ 0 h 68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681037">
                <a:moveTo>
                  <a:pt x="0" y="0"/>
                </a:moveTo>
                <a:lnTo>
                  <a:pt x="10731062" y="10510"/>
                </a:lnTo>
                <a:lnTo>
                  <a:pt x="10972800" y="681037"/>
                </a:lnTo>
                <a:lnTo>
                  <a:pt x="0" y="68103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8"/>
          <p:cNvSpPr/>
          <p:nvPr userDrawn="1"/>
        </p:nvSpPr>
        <p:spPr>
          <a:xfrm flipH="1">
            <a:off x="11311596" y="6184779"/>
            <a:ext cx="890013" cy="681036"/>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1 h 453048"/>
              <a:gd name="connsiteX1" fmla="*/ 776053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76053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userDrawn="1">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12"/>
          </p:nvPr>
        </p:nvSpPr>
        <p:spPr>
          <a:xfrm>
            <a:off x="10769942" y="6318250"/>
            <a:ext cx="540388" cy="414172"/>
          </a:xfrm>
        </p:spPr>
        <p:txBody>
          <a:bodyPr/>
          <a:lstStyle>
            <a:lvl1pPr>
              <a:defRPr>
                <a:solidFill>
                  <a:schemeClr val="accent1"/>
                </a:solidFill>
              </a:defRPr>
            </a:lvl1pPr>
          </a:lstStyle>
          <a:p>
            <a:fld id="{E45F3E5A-D972-B34D-A858-AD56261B5C28}" type="slidenum">
              <a:rPr lang="en-US" smtClean="0"/>
              <a:pPr/>
              <a:t>‹#›</a:t>
            </a:fld>
            <a:endParaRPr lang="en-US" dirty="0"/>
          </a:p>
        </p:txBody>
      </p:sp>
      <p:sp>
        <p:nvSpPr>
          <p:cNvPr id="8" name="Rectangle 7"/>
          <p:cNvSpPr/>
          <p:nvPr userDrawn="1"/>
        </p:nvSpPr>
        <p:spPr>
          <a:xfrm>
            <a:off x="0" y="365125"/>
            <a:ext cx="165100"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2017 Valmont Industries, Inc. All rights reserved.</a:t>
            </a:r>
            <a:endParaRPr lang="en-US" sz="600" dirty="0">
              <a:solidFill>
                <a:schemeClr val="bg1"/>
              </a:solidFill>
              <a:latin typeface="Arial" pitchFamily="34" charset="0"/>
              <a:cs typeface="Arial" pitchFamily="34" charset="0"/>
            </a:endParaRPr>
          </a:p>
        </p:txBody>
      </p:sp>
      <p:pic>
        <p:nvPicPr>
          <p:cNvPr id="12" name="Picture 11" descr="Structures_white.wmf"/>
          <p:cNvPicPr>
            <a:picLocks noChangeAspect="1"/>
          </p:cNvPicPr>
          <p:nvPr userDrawn="1"/>
        </p:nvPicPr>
        <p:blipFill>
          <a:blip r:embed="rId2" cstate="print"/>
          <a:stretch>
            <a:fillRect/>
          </a:stretch>
        </p:blipFill>
        <p:spPr>
          <a:xfrm>
            <a:off x="946672" y="6347414"/>
            <a:ext cx="1339328" cy="346908"/>
          </a:xfrm>
          <a:prstGeom prst="rect">
            <a:avLst/>
          </a:prstGeom>
        </p:spPr>
      </p:pic>
    </p:spTree>
    <p:extLst>
      <p:ext uri="{BB962C8B-B14F-4D97-AF65-F5344CB8AC3E}">
        <p14:creationId xmlns:p14="http://schemas.microsoft.com/office/powerpoint/2010/main" val="12735672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p:nvPr userDrawn="1"/>
        </p:nvSpPr>
        <p:spPr>
          <a:xfrm>
            <a:off x="-6180" y="6350982"/>
            <a:ext cx="10978980" cy="514833"/>
          </a:xfrm>
          <a:custGeom>
            <a:avLst/>
            <a:gdLst>
              <a:gd name="connsiteX0" fmla="*/ 0 w 10972800"/>
              <a:gd name="connsiteY0" fmla="*/ 0 h 681037"/>
              <a:gd name="connsiteX1" fmla="*/ 10972800 w 10972800"/>
              <a:gd name="connsiteY1" fmla="*/ 0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583917 w 10972800"/>
              <a:gd name="connsiteY1" fmla="*/ 5255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731062 w 10972800"/>
              <a:gd name="connsiteY1" fmla="*/ 10510 h 681037"/>
              <a:gd name="connsiteX2" fmla="*/ 10972800 w 10972800"/>
              <a:gd name="connsiteY2" fmla="*/ 681037 h 681037"/>
              <a:gd name="connsiteX3" fmla="*/ 0 w 10972800"/>
              <a:gd name="connsiteY3" fmla="*/ 681037 h 681037"/>
              <a:gd name="connsiteX4" fmla="*/ 0 w 10972800"/>
              <a:gd name="connsiteY4" fmla="*/ 0 h 68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681037">
                <a:moveTo>
                  <a:pt x="0" y="0"/>
                </a:moveTo>
                <a:lnTo>
                  <a:pt x="10731062" y="10510"/>
                </a:lnTo>
                <a:lnTo>
                  <a:pt x="10972800" y="681037"/>
                </a:lnTo>
                <a:lnTo>
                  <a:pt x="0" y="68103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p:cNvSpPr/>
          <p:nvPr userDrawn="1"/>
        </p:nvSpPr>
        <p:spPr>
          <a:xfrm flipH="1">
            <a:off x="11311596" y="6343168"/>
            <a:ext cx="890013" cy="514832"/>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1 h 453048"/>
              <a:gd name="connsiteX1" fmla="*/ 776053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76053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838200" y="35194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838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10"/>
          </p:nvPr>
        </p:nvSpPr>
        <p:spPr>
          <a:xfrm>
            <a:off x="838200" y="6343167"/>
            <a:ext cx="2743200" cy="365125"/>
          </a:xfrm>
        </p:spPr>
        <p:txBody>
          <a:bodyPr/>
          <a:lstStyle/>
          <a:p>
            <a:fld id="{99DE83A3-0295-9242-83E0-274B239DEEBC}" type="datetimeFigureOut">
              <a:rPr lang="en-US" smtClean="0"/>
              <a:t>8/14/2017</a:t>
            </a:fld>
            <a:endParaRPr lang="en-US" dirty="0"/>
          </a:p>
        </p:txBody>
      </p:sp>
      <p:sp>
        <p:nvSpPr>
          <p:cNvPr id="11"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p>
        </p:txBody>
      </p:sp>
      <p:sp>
        <p:nvSpPr>
          <p:cNvPr id="12"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E45F3E5A-D972-B34D-A858-AD56261B5C28}" type="slidenum">
              <a:rPr lang="en-US" smtClean="0"/>
              <a:pPr/>
              <a:t>‹#›</a:t>
            </a:fld>
            <a:endParaRPr lang="en-US" dirty="0"/>
          </a:p>
        </p:txBody>
      </p:sp>
      <p:sp>
        <p:nvSpPr>
          <p:cNvPr id="13" name="Rectangle 12"/>
          <p:cNvSpPr/>
          <p:nvPr userDrawn="1"/>
        </p:nvSpPr>
        <p:spPr>
          <a:xfrm>
            <a:off x="-9609" y="351942"/>
            <a:ext cx="145533"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2017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1254793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6180" y="0"/>
            <a:ext cx="12207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0" y="6350982"/>
            <a:ext cx="12201609" cy="514833"/>
            <a:chOff x="0" y="6343167"/>
            <a:chExt cx="12201609" cy="514833"/>
          </a:xfrm>
        </p:grpSpPr>
        <p:sp>
          <p:nvSpPr>
            <p:cNvPr id="17" name="Rectangle 3"/>
            <p:cNvSpPr/>
            <p:nvPr userDrawn="1"/>
          </p:nvSpPr>
          <p:spPr>
            <a:xfrm>
              <a:off x="0" y="6343167"/>
              <a:ext cx="10972800" cy="514833"/>
            </a:xfrm>
            <a:custGeom>
              <a:avLst/>
              <a:gdLst>
                <a:gd name="connsiteX0" fmla="*/ 0 w 10972800"/>
                <a:gd name="connsiteY0" fmla="*/ 0 h 681037"/>
                <a:gd name="connsiteX1" fmla="*/ 10972800 w 10972800"/>
                <a:gd name="connsiteY1" fmla="*/ 0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583917 w 10972800"/>
                <a:gd name="connsiteY1" fmla="*/ 5255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731062 w 10972800"/>
                <a:gd name="connsiteY1" fmla="*/ 10510 h 681037"/>
                <a:gd name="connsiteX2" fmla="*/ 10972800 w 10972800"/>
                <a:gd name="connsiteY2" fmla="*/ 681037 h 681037"/>
                <a:gd name="connsiteX3" fmla="*/ 0 w 10972800"/>
                <a:gd name="connsiteY3" fmla="*/ 681037 h 681037"/>
                <a:gd name="connsiteX4" fmla="*/ 0 w 10972800"/>
                <a:gd name="connsiteY4" fmla="*/ 0 h 68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681037">
                  <a:moveTo>
                    <a:pt x="0" y="0"/>
                  </a:moveTo>
                  <a:lnTo>
                    <a:pt x="10731062" y="10510"/>
                  </a:lnTo>
                  <a:lnTo>
                    <a:pt x="10972800" y="681037"/>
                  </a:lnTo>
                  <a:lnTo>
                    <a:pt x="0" y="6810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8"/>
            <p:cNvSpPr/>
            <p:nvPr userDrawn="1"/>
          </p:nvSpPr>
          <p:spPr>
            <a:xfrm flipH="1">
              <a:off x="11311596" y="6343168"/>
              <a:ext cx="890013" cy="514832"/>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1 h 453048"/>
                <a:gd name="connsiteX1" fmla="*/ 776053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76053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p:cNvSpPr>
            <a:spLocks noGrp="1"/>
          </p:cNvSpPr>
          <p:nvPr>
            <p:ph type="title"/>
          </p:nvPr>
        </p:nvSpPr>
        <p:spPr>
          <a:xfrm>
            <a:off x="838200" y="35194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838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10"/>
          </p:nvPr>
        </p:nvSpPr>
        <p:spPr>
          <a:xfrm>
            <a:off x="838200" y="6343167"/>
            <a:ext cx="2743200" cy="365125"/>
          </a:xfrm>
        </p:spPr>
        <p:txBody>
          <a:bodyPr/>
          <a:lstStyle/>
          <a:p>
            <a:fld id="{99DE83A3-0295-9242-83E0-274B239DEEBC}" type="datetimeFigureOut">
              <a:rPr lang="en-US" smtClean="0"/>
              <a:t>8/14/2017</a:t>
            </a:fld>
            <a:endParaRPr lang="en-US" dirty="0"/>
          </a:p>
        </p:txBody>
      </p:sp>
      <p:sp>
        <p:nvSpPr>
          <p:cNvPr id="12"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p>
        </p:txBody>
      </p:sp>
      <p:sp>
        <p:nvSpPr>
          <p:cNvPr id="13"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E45F3E5A-D972-B34D-A858-AD56261B5C28}" type="slidenum">
              <a:rPr lang="en-US" smtClean="0"/>
              <a:pPr/>
              <a:t>‹#›</a:t>
            </a:fld>
            <a:endParaRPr lang="en-US" dirty="0"/>
          </a:p>
        </p:txBody>
      </p:sp>
      <p:sp>
        <p:nvSpPr>
          <p:cNvPr id="14" name="Rectangle 13"/>
          <p:cNvSpPr/>
          <p:nvPr userDrawn="1"/>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2017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492538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1524000" y="1122363"/>
            <a:ext cx="9144000" cy="2387600"/>
          </a:xfrm>
        </p:spPr>
        <p:txBody>
          <a:bodyPr anchor="b"/>
          <a:lstStyle>
            <a:lvl1pPr algn="ctr">
              <a:defRPr sz="6000">
                <a:solidFill>
                  <a:srgbClr val="C3D940"/>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userDrawn="1"/>
        </p:nvSpPr>
        <p:spPr>
          <a:xfrm>
            <a:off x="9628014" y="653891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2017 Valmont Industries, Inc. All rights reserved.</a:t>
            </a:r>
            <a:endParaRPr lang="en-US" sz="600" dirty="0">
              <a:latin typeface="Arial" pitchFamily="34" charset="0"/>
              <a:cs typeface="Arial" pitchFamily="34" charset="0"/>
            </a:endParaRPr>
          </a:p>
        </p:txBody>
      </p:sp>
      <p:sp>
        <p:nvSpPr>
          <p:cNvPr id="11" name="Rectangle 10"/>
          <p:cNvSpPr/>
          <p:nvPr userDrawn="1"/>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1574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9" name="Freeform 18"/>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5324" y="-1"/>
            <a:ext cx="6737350" cy="685799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8"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p:spPr>
        <p:txBody>
          <a:bodyPr/>
          <a:lstStyle>
            <a:lvl1pPr>
              <a:defRPr b="0" i="0">
                <a:solidFill>
                  <a:schemeClr val="accent5"/>
                </a:solidFill>
                <a:latin typeface="Arial" charset="0"/>
                <a:ea typeface="Arial" charset="0"/>
                <a:cs typeface="Arial" charset="0"/>
              </a:defRPr>
            </a:lvl1pPr>
          </a:lstStyle>
          <a:p>
            <a:fld id="{36BA435F-D075-4061-B45E-7BF1D1D3C364}" type="datetime1">
              <a:rPr lang="en-US" smtClean="0">
                <a:solidFill>
                  <a:srgbClr val="968C8C"/>
                </a:solidFill>
              </a:rPr>
              <a:pPr/>
              <a:t>8/14/2017</a:t>
            </a:fld>
            <a:endParaRPr lang="en-US" dirty="0">
              <a:solidFill>
                <a:srgbClr val="968C8C"/>
              </a:solidFill>
            </a:endParaRPr>
          </a:p>
        </p:txBody>
      </p:sp>
      <p:sp>
        <p:nvSpPr>
          <p:cNvPr id="12" name="TextBox 11"/>
          <p:cNvSpPr txBox="1"/>
          <p:nvPr userDrawn="1"/>
        </p:nvSpPr>
        <p:spPr>
          <a:xfrm>
            <a:off x="9765263" y="6530292"/>
            <a:ext cx="2286000" cy="184666"/>
          </a:xfrm>
          <a:prstGeom prst="rect">
            <a:avLst/>
          </a:prstGeom>
          <a:noFill/>
        </p:spPr>
        <p:txBody>
          <a:bodyPr wrap="square" rtlCol="0">
            <a:spAutoFit/>
          </a:bodyPr>
          <a:lstStyle/>
          <a:p>
            <a:pPr algn="r"/>
            <a:r>
              <a:rPr lang="en-US" sz="600" dirty="0" smtClean="0">
                <a:solidFill>
                  <a:srgbClr val="FFFFFF"/>
                </a:solidFill>
                <a:latin typeface="Arial" pitchFamily="34" charset="0"/>
                <a:cs typeface="Arial" pitchFamily="34" charset="0"/>
              </a:rPr>
              <a:t>© 2016 Valmont Industries, Inc. All rights reserved.</a:t>
            </a:r>
            <a:endParaRPr lang="en-US" sz="600" dirty="0">
              <a:solidFill>
                <a:srgbClr val="FFFFFF"/>
              </a:solidFill>
              <a:latin typeface="Arial" pitchFamily="34" charset="0"/>
              <a:cs typeface="Arial" pitchFamily="34" charset="0"/>
            </a:endParaRPr>
          </a:p>
        </p:txBody>
      </p:sp>
      <p:sp>
        <p:nvSpPr>
          <p:cNvPr id="13"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userDrawn="1"/>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Tree>
    <p:extLst>
      <p:ext uri="{BB962C8B-B14F-4D97-AF65-F5344CB8AC3E}">
        <p14:creationId xmlns:p14="http://schemas.microsoft.com/office/powerpoint/2010/main" val="40189193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4" name="Rectangle 13"/>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8"/>
          <p:cNvSpPr/>
          <p:nvPr userDrawn="1"/>
        </p:nvSpPr>
        <p:spPr>
          <a:xfrm>
            <a:off x="0" y="6392594"/>
            <a:ext cx="10972800"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1"/>
          <p:cNvSpPr>
            <a:spLocks noGrp="1"/>
          </p:cNvSpPr>
          <p:nvPr>
            <p:ph type="title"/>
          </p:nvPr>
        </p:nvSpPr>
        <p:spPr>
          <a:xfrm>
            <a:off x="838200" y="35194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838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10"/>
          </p:nvPr>
        </p:nvSpPr>
        <p:spPr>
          <a:xfrm>
            <a:off x="838200" y="6343167"/>
            <a:ext cx="2743200" cy="365125"/>
          </a:xfrm>
        </p:spPr>
        <p:txBody>
          <a:bodyPr/>
          <a:lstStyle/>
          <a:p>
            <a:fld id="{2A499558-3771-478B-9221-38986F8219A8}" type="datetime1">
              <a:rPr lang="en-US" smtClean="0">
                <a:solidFill>
                  <a:srgbClr val="000000">
                    <a:tint val="75000"/>
                  </a:srgbClr>
                </a:solidFill>
              </a:rPr>
              <a:pPr/>
              <a:t>8/14/2017</a:t>
            </a:fld>
            <a:endParaRPr lang="en-US" dirty="0">
              <a:solidFill>
                <a:srgbClr val="000000">
                  <a:tint val="75000"/>
                </a:srgbClr>
              </a:solidFill>
            </a:endParaRPr>
          </a:p>
        </p:txBody>
      </p:sp>
      <p:sp>
        <p:nvSpPr>
          <p:cNvPr id="11"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solidFill>
                <a:srgbClr val="464646"/>
              </a:solidFill>
            </a:endParaRPr>
          </a:p>
        </p:txBody>
      </p:sp>
      <p:sp>
        <p:nvSpPr>
          <p:cNvPr id="12"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E45F3E5A-D972-B34D-A858-AD56261B5C28}" type="slidenum">
              <a:rPr lang="en-US" smtClean="0">
                <a:solidFill>
                  <a:srgbClr val="FFFFFF"/>
                </a:solidFill>
              </a:rPr>
              <a:pPr/>
              <a:t>‹#›</a:t>
            </a:fld>
            <a:endParaRPr lang="en-US" dirty="0">
              <a:solidFill>
                <a:srgbClr val="FFFFFF"/>
              </a:solidFill>
            </a:endParaRPr>
          </a:p>
        </p:txBody>
      </p:sp>
      <p:sp>
        <p:nvSpPr>
          <p:cNvPr id="13" name="Rectangle 12"/>
          <p:cNvSpPr/>
          <p:nvPr userDrawn="1"/>
        </p:nvSpPr>
        <p:spPr>
          <a:xfrm>
            <a:off x="0" y="351942"/>
            <a:ext cx="135924"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2016 Valmont Industries, Inc. All rights reserved.</a:t>
            </a:r>
            <a:endParaRPr lang="en-US" sz="600" dirty="0">
              <a:solidFill>
                <a:srgbClr val="000000"/>
              </a:solidFill>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6586337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8"/>
          <p:cNvSpPr/>
          <p:nvPr userDrawn="1"/>
        </p:nvSpPr>
        <p:spPr>
          <a:xfrm>
            <a:off x="0" y="6392594"/>
            <a:ext cx="10972800"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itle 1"/>
          <p:cNvSpPr>
            <a:spLocks noGrp="1"/>
          </p:cNvSpPr>
          <p:nvPr>
            <p:ph type="title"/>
          </p:nvPr>
        </p:nvSpPr>
        <p:spPr>
          <a:xfrm>
            <a:off x="838200" y="35194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838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10"/>
          </p:nvPr>
        </p:nvSpPr>
        <p:spPr>
          <a:xfrm>
            <a:off x="838200" y="6343167"/>
            <a:ext cx="2743200" cy="365125"/>
          </a:xfrm>
        </p:spPr>
        <p:txBody>
          <a:bodyPr/>
          <a:lstStyle/>
          <a:p>
            <a:fld id="{A8DA6E59-E68C-4F97-B701-92C27BB8E382}" type="datetime1">
              <a:rPr lang="en-US" smtClean="0">
                <a:solidFill>
                  <a:srgbClr val="000000">
                    <a:tint val="75000"/>
                  </a:srgbClr>
                </a:solidFill>
              </a:rPr>
              <a:pPr/>
              <a:t>8/14/2017</a:t>
            </a:fld>
            <a:endParaRPr lang="en-US" dirty="0">
              <a:solidFill>
                <a:srgbClr val="000000">
                  <a:tint val="75000"/>
                </a:srgbClr>
              </a:solidFill>
            </a:endParaRPr>
          </a:p>
        </p:txBody>
      </p:sp>
      <p:sp>
        <p:nvSpPr>
          <p:cNvPr id="12"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dirty="0">
              <a:solidFill>
                <a:srgbClr val="464646"/>
              </a:solidFill>
            </a:endParaRPr>
          </a:p>
        </p:txBody>
      </p:sp>
      <p:sp>
        <p:nvSpPr>
          <p:cNvPr id="13"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E45F3E5A-D972-B34D-A858-AD56261B5C28}" type="slidenum">
              <a:rPr lang="en-US" smtClean="0">
                <a:solidFill>
                  <a:srgbClr val="FFFFFF"/>
                </a:solidFill>
              </a:rPr>
              <a:pPr/>
              <a:t>‹#›</a:t>
            </a:fld>
            <a:endParaRPr lang="en-US" dirty="0">
              <a:solidFill>
                <a:srgbClr val="FFFFFF"/>
              </a:solidFill>
            </a:endParaRPr>
          </a:p>
        </p:txBody>
      </p:sp>
      <p:sp>
        <p:nvSpPr>
          <p:cNvPr id="14" name="Rectangle 13"/>
          <p:cNvSpPr/>
          <p:nvPr userDrawn="1"/>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2016 Valmont Industries, Inc. All rights reserved.</a:t>
            </a:r>
            <a:endParaRPr lang="en-US" sz="600" dirty="0">
              <a:solidFill>
                <a:srgbClr val="000000"/>
              </a:solidFill>
              <a:latin typeface="Arial" pitchFamily="34" charset="0"/>
              <a:cs typeface="Arial" pitchFamily="34"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5847550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userDrawn="1"/>
        </p:nvSpPr>
        <p:spPr>
          <a:xfrm>
            <a:off x="9628014" y="6538912"/>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2016 Valmont Industries, Inc. All rights reserved.</a:t>
            </a:r>
            <a:endParaRPr lang="en-US" sz="600" dirty="0">
              <a:solidFill>
                <a:srgbClr val="000000"/>
              </a:solidFill>
              <a:latin typeface="Arial" pitchFamily="34" charset="0"/>
              <a:cs typeface="Arial" pitchFamily="34" charset="0"/>
            </a:endParaRPr>
          </a:p>
        </p:txBody>
      </p:sp>
      <p:sp>
        <p:nvSpPr>
          <p:cNvPr id="11" name="Rectangle 10"/>
          <p:cNvSpPr/>
          <p:nvPr userDrawn="1"/>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431578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99DE83A3-0295-9242-83E0-274B239DEEBC}" type="datetimeFigureOut">
              <a:rPr lang="en-US" smtClean="0"/>
              <a:pPr/>
              <a:t>8/14/2017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E45F3E5A-D972-B34D-A858-AD56261B5C28}" type="slidenum">
              <a:rPr lang="en-US" smtClean="0"/>
              <a:pPr/>
              <a:t>‹#›</a:t>
            </a:fld>
            <a:endParaRPr lang="en-US" dirty="0"/>
          </a:p>
        </p:txBody>
      </p:sp>
    </p:spTree>
    <p:extLst>
      <p:ext uri="{BB962C8B-B14F-4D97-AF65-F5344CB8AC3E}">
        <p14:creationId xmlns:p14="http://schemas.microsoft.com/office/powerpoint/2010/main" val="24970549"/>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0" r:id="rId3"/>
    <p:sldLayoutId id="2147483669" r:id="rId4"/>
    <p:sldLayoutId id="2147483667" r:id="rId5"/>
    <p:sldLayoutId id="2147483693" r:id="rId6"/>
    <p:sldLayoutId id="2147483695" r:id="rId7"/>
    <p:sldLayoutId id="2147483696" r:id="rId8"/>
    <p:sldLayoutId id="2147483701"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notesSlide" Target="../notesSlides/notesSlide17.xml"/><Relationship Id="rId16" Type="http://schemas.openxmlformats.org/officeDocument/2006/relationships/image" Target="../media/image44.jpe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emf"/></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8" t="4369" r="5737" b="3940"/>
          <a:stretch/>
        </p:blipFill>
        <p:spPr>
          <a:xfrm>
            <a:off x="1233714" y="-10511"/>
            <a:ext cx="10958286" cy="6884277"/>
          </a:xfrm>
          <a:prstGeom prst="rect">
            <a:avLst/>
          </a:prstGeom>
        </p:spPr>
      </p:pic>
      <p:sp>
        <p:nvSpPr>
          <p:cNvPr id="7" name="Rectangle 6"/>
          <p:cNvSpPr/>
          <p:nvPr/>
        </p:nvSpPr>
        <p:spPr>
          <a:xfrm>
            <a:off x="0" y="-1465"/>
            <a:ext cx="6756400" cy="6859465"/>
          </a:xfrm>
          <a:custGeom>
            <a:avLst/>
            <a:gdLst>
              <a:gd name="connsiteX0" fmla="*/ 0 w 1435100"/>
              <a:gd name="connsiteY0" fmla="*/ 0 h 6858000"/>
              <a:gd name="connsiteX1" fmla="*/ 1435100 w 1435100"/>
              <a:gd name="connsiteY1" fmla="*/ 0 h 6858000"/>
              <a:gd name="connsiteX2" fmla="*/ 1435100 w 1435100"/>
              <a:gd name="connsiteY2" fmla="*/ 6858000 h 6858000"/>
              <a:gd name="connsiteX3" fmla="*/ 0 w 1435100"/>
              <a:gd name="connsiteY3" fmla="*/ 6858000 h 6858000"/>
              <a:gd name="connsiteX4" fmla="*/ 0 w 1435100"/>
              <a:gd name="connsiteY4" fmla="*/ 0 h 6858000"/>
              <a:gd name="connsiteX0" fmla="*/ 0 w 6756400"/>
              <a:gd name="connsiteY0" fmla="*/ 0 h 6870700"/>
              <a:gd name="connsiteX1" fmla="*/ 1435100 w 6756400"/>
              <a:gd name="connsiteY1" fmla="*/ 0 h 6870700"/>
              <a:gd name="connsiteX2" fmla="*/ 6756400 w 6756400"/>
              <a:gd name="connsiteY2" fmla="*/ 6870700 h 6870700"/>
              <a:gd name="connsiteX3" fmla="*/ 0 w 6756400"/>
              <a:gd name="connsiteY3" fmla="*/ 6858000 h 6870700"/>
              <a:gd name="connsiteX4" fmla="*/ 0 w 6756400"/>
              <a:gd name="connsiteY4" fmla="*/ 0 h 6870700"/>
              <a:gd name="connsiteX0" fmla="*/ 0 w 6756400"/>
              <a:gd name="connsiteY0" fmla="*/ 0 h 6870700"/>
              <a:gd name="connsiteX1" fmla="*/ 1435100 w 6756400"/>
              <a:gd name="connsiteY1" fmla="*/ 0 h 6870700"/>
              <a:gd name="connsiteX2" fmla="*/ 6756400 w 6756400"/>
              <a:gd name="connsiteY2" fmla="*/ 6870700 h 6870700"/>
              <a:gd name="connsiteX3" fmla="*/ 0 w 6756400"/>
              <a:gd name="connsiteY3" fmla="*/ 6858000 h 6870700"/>
              <a:gd name="connsiteX4" fmla="*/ 0 w 6756400"/>
              <a:gd name="connsiteY4" fmla="*/ 0 h 6870700"/>
              <a:gd name="connsiteX0" fmla="*/ 47134 w 6803534"/>
              <a:gd name="connsiteY0" fmla="*/ 0 h 6895777"/>
              <a:gd name="connsiteX1" fmla="*/ 1482234 w 6803534"/>
              <a:gd name="connsiteY1" fmla="*/ 0 h 6895777"/>
              <a:gd name="connsiteX2" fmla="*/ 6803534 w 6803534"/>
              <a:gd name="connsiteY2" fmla="*/ 6870700 h 6895777"/>
              <a:gd name="connsiteX3" fmla="*/ 0 w 6803534"/>
              <a:gd name="connsiteY3" fmla="*/ 6895777 h 6895777"/>
              <a:gd name="connsiteX4" fmla="*/ 47134 w 6803534"/>
              <a:gd name="connsiteY4" fmla="*/ 0 h 6895777"/>
              <a:gd name="connsiteX0" fmla="*/ 0 w 6756400"/>
              <a:gd name="connsiteY0" fmla="*/ 0 h 6870700"/>
              <a:gd name="connsiteX1" fmla="*/ 1435100 w 6756400"/>
              <a:gd name="connsiteY1" fmla="*/ 0 h 6870700"/>
              <a:gd name="connsiteX2" fmla="*/ 6756400 w 6756400"/>
              <a:gd name="connsiteY2" fmla="*/ 6870700 h 6870700"/>
              <a:gd name="connsiteX3" fmla="*/ 94268 w 6756400"/>
              <a:gd name="connsiteY3" fmla="*/ 6796613 h 6870700"/>
              <a:gd name="connsiteX4" fmla="*/ 0 w 6756400"/>
              <a:gd name="connsiteY4" fmla="*/ 0 h 6870700"/>
              <a:gd name="connsiteX0" fmla="*/ 0 w 6756400"/>
              <a:gd name="connsiteY0" fmla="*/ 0 h 6872167"/>
              <a:gd name="connsiteX1" fmla="*/ 1435100 w 6756400"/>
              <a:gd name="connsiteY1" fmla="*/ 0 h 6872167"/>
              <a:gd name="connsiteX2" fmla="*/ 6756400 w 6756400"/>
              <a:gd name="connsiteY2" fmla="*/ 6870700 h 6872167"/>
              <a:gd name="connsiteX3" fmla="*/ 4713 w 6756400"/>
              <a:gd name="connsiteY3" fmla="*/ 6872167 h 6872167"/>
              <a:gd name="connsiteX4" fmla="*/ 0 w 6756400"/>
              <a:gd name="connsiteY4" fmla="*/ 0 h 6872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6400" h="6872167">
                <a:moveTo>
                  <a:pt x="0" y="0"/>
                </a:moveTo>
                <a:lnTo>
                  <a:pt x="1435100" y="0"/>
                </a:lnTo>
                <a:lnTo>
                  <a:pt x="6756400" y="6870700"/>
                </a:lnTo>
                <a:lnTo>
                  <a:pt x="4713" y="6872167"/>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66191" y="4049486"/>
            <a:ext cx="4627840" cy="1986970"/>
          </a:xfrm>
        </p:spPr>
        <p:txBody>
          <a:bodyPr>
            <a:normAutofit/>
          </a:bodyPr>
          <a:lstStyle/>
          <a:p>
            <a:r>
              <a:rPr lang="en-US" dirty="0" smtClean="0"/>
              <a:t>Standard product and POLE TYPES</a:t>
            </a:r>
            <a:endParaRPr lang="en-US" dirty="0"/>
          </a:p>
        </p:txBody>
      </p:sp>
      <p:sp>
        <p:nvSpPr>
          <p:cNvPr id="3" name="Subtitle 2"/>
          <p:cNvSpPr>
            <a:spLocks noGrp="1"/>
          </p:cNvSpPr>
          <p:nvPr>
            <p:ph type="subTitle" idx="1"/>
          </p:nvPr>
        </p:nvSpPr>
        <p:spPr>
          <a:xfrm>
            <a:off x="366191" y="6052222"/>
            <a:ext cx="5371070" cy="473783"/>
          </a:xfrm>
        </p:spPr>
        <p:txBody>
          <a:bodyPr>
            <a:normAutofit/>
          </a:bodyPr>
          <a:lstStyle/>
          <a:p>
            <a:r>
              <a:rPr lang="en-US" sz="2200" dirty="0" smtClean="0">
                <a:solidFill>
                  <a:schemeClr val="accent6"/>
                </a:solidFill>
              </a:rPr>
              <a:t>Aluminum and Steel</a:t>
            </a:r>
            <a:endParaRPr lang="en-US" sz="2200" dirty="0">
              <a:solidFill>
                <a:schemeClr val="accent6"/>
              </a:solidFill>
            </a:endParaRPr>
          </a:p>
        </p:txBody>
      </p:sp>
      <p:sp>
        <p:nvSpPr>
          <p:cNvPr id="9" name="TextBox 8"/>
          <p:cNvSpPr txBox="1"/>
          <p:nvPr/>
        </p:nvSpPr>
        <p:spPr>
          <a:xfrm>
            <a:off x="9753666" y="651161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2017 Valmont Industries, Inc. All rights reserved.</a:t>
            </a:r>
            <a:endParaRPr lang="en-US" sz="600" dirty="0">
              <a:solidFill>
                <a:schemeClr val="bg1"/>
              </a:solidFill>
              <a:latin typeface="Arial" pitchFamily="34" charset="0"/>
              <a:cs typeface="Arial" pitchFamily="34" charset="0"/>
            </a:endParaRPr>
          </a:p>
        </p:txBody>
      </p:sp>
      <p:sp>
        <p:nvSpPr>
          <p:cNvPr id="10" name="Parallelogram 6"/>
          <p:cNvSpPr/>
          <p:nvPr/>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1632615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43" y="351942"/>
            <a:ext cx="10515600" cy="1325563"/>
          </a:xfrm>
        </p:spPr>
        <p:txBody>
          <a:bodyPr>
            <a:normAutofit/>
          </a:bodyPr>
          <a:lstStyle/>
          <a:p>
            <a:r>
              <a:rPr lang="en-US" dirty="0" smtClean="0"/>
              <a:t>Standard Pole Options</a:t>
            </a:r>
            <a:endParaRPr lang="en-US" dirty="0"/>
          </a:p>
        </p:txBody>
      </p:sp>
      <p:sp>
        <p:nvSpPr>
          <p:cNvPr id="3" name="Content Placeholder 2"/>
          <p:cNvSpPr>
            <a:spLocks noGrp="1"/>
          </p:cNvSpPr>
          <p:nvPr>
            <p:ph idx="1"/>
          </p:nvPr>
        </p:nvSpPr>
        <p:spPr>
          <a:xfrm>
            <a:off x="2937328" y="5716785"/>
            <a:ext cx="6317343" cy="567901"/>
          </a:xfrm>
        </p:spPr>
        <p:txBody>
          <a:bodyPr>
            <a:normAutofit fontScale="92500"/>
          </a:bodyPr>
          <a:lstStyle/>
          <a:p>
            <a:pPr marL="0" indent="0" algn="ctr">
              <a:buNone/>
            </a:pPr>
            <a:r>
              <a:rPr lang="en-US" sz="1600" dirty="0" smtClean="0"/>
              <a:t>Let’s begin looking at the benefits and drawbacks of each pole type so we can find the best solution for each application.</a:t>
            </a:r>
          </a:p>
        </p:txBody>
      </p:sp>
      <p:pic>
        <p:nvPicPr>
          <p:cNvPr id="13" name="Picture 12"/>
          <p:cNvPicPr>
            <a:picLocks noChangeAspect="1"/>
          </p:cNvPicPr>
          <p:nvPr/>
        </p:nvPicPr>
        <p:blipFill>
          <a:blip r:embed="rId3"/>
          <a:stretch>
            <a:fillRect/>
          </a:stretch>
        </p:blipFill>
        <p:spPr>
          <a:xfrm>
            <a:off x="5079895" y="1525714"/>
            <a:ext cx="2021875" cy="3629101"/>
          </a:xfrm>
          <a:prstGeom prst="rect">
            <a:avLst/>
          </a:prstGeom>
        </p:spPr>
      </p:pic>
      <p:pic>
        <p:nvPicPr>
          <p:cNvPr id="15" name="Picture 14"/>
          <p:cNvPicPr>
            <a:picLocks noChangeAspect="1"/>
          </p:cNvPicPr>
          <p:nvPr/>
        </p:nvPicPr>
        <p:blipFill rotWithShape="1">
          <a:blip r:embed="rId4"/>
          <a:srcRect l="18234" r="5254"/>
          <a:stretch/>
        </p:blipFill>
        <p:spPr>
          <a:xfrm>
            <a:off x="9689749" y="1525714"/>
            <a:ext cx="2058208" cy="3629099"/>
          </a:xfrm>
          <a:prstGeom prst="rect">
            <a:avLst/>
          </a:prstGeom>
        </p:spPr>
      </p:pic>
      <p:pic>
        <p:nvPicPr>
          <p:cNvPr id="11" name="Picture 10"/>
          <p:cNvPicPr>
            <a:picLocks noChangeAspect="1"/>
          </p:cNvPicPr>
          <p:nvPr/>
        </p:nvPicPr>
        <p:blipFill rotWithShape="1">
          <a:blip r:embed="rId5"/>
          <a:srcRect l="5784" r="6549"/>
          <a:stretch/>
        </p:blipFill>
        <p:spPr>
          <a:xfrm>
            <a:off x="444043" y="1525714"/>
            <a:ext cx="2038351" cy="3629100"/>
          </a:xfrm>
          <a:prstGeom prst="rect">
            <a:avLst/>
          </a:prstGeom>
        </p:spPr>
      </p:pic>
      <p:pic>
        <p:nvPicPr>
          <p:cNvPr id="12" name="Picture 11"/>
          <p:cNvPicPr>
            <a:picLocks noChangeAspect="1"/>
          </p:cNvPicPr>
          <p:nvPr/>
        </p:nvPicPr>
        <p:blipFill rotWithShape="1">
          <a:blip r:embed="rId6"/>
          <a:srcRect l="7194" r="7167"/>
          <a:stretch/>
        </p:blipFill>
        <p:spPr>
          <a:xfrm>
            <a:off x="2747682" y="1525714"/>
            <a:ext cx="2066925" cy="3629101"/>
          </a:xfrm>
          <a:prstGeom prst="rect">
            <a:avLst/>
          </a:prstGeom>
        </p:spPr>
      </p:pic>
      <p:pic>
        <p:nvPicPr>
          <p:cNvPr id="14" name="Picture 13"/>
          <p:cNvPicPr>
            <a:picLocks noChangeAspect="1"/>
          </p:cNvPicPr>
          <p:nvPr/>
        </p:nvPicPr>
        <p:blipFill rotWithShape="1">
          <a:blip r:embed="rId7"/>
          <a:srcRect l="8028" r="8803"/>
          <a:stretch/>
        </p:blipFill>
        <p:spPr>
          <a:xfrm>
            <a:off x="7367058" y="1525713"/>
            <a:ext cx="2057401" cy="3629101"/>
          </a:xfrm>
          <a:prstGeom prst="rect">
            <a:avLst/>
          </a:prstGeom>
        </p:spPr>
      </p:pic>
      <p:sp>
        <p:nvSpPr>
          <p:cNvPr id="16" name="Content Placeholder 2"/>
          <p:cNvSpPr txBox="1">
            <a:spLocks/>
          </p:cNvSpPr>
          <p:nvPr/>
        </p:nvSpPr>
        <p:spPr>
          <a:xfrm>
            <a:off x="444043" y="5249517"/>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Round Tapered</a:t>
            </a:r>
          </a:p>
        </p:txBody>
      </p:sp>
      <p:sp>
        <p:nvSpPr>
          <p:cNvPr id="17" name="Content Placeholder 2"/>
          <p:cNvSpPr txBox="1">
            <a:spLocks/>
          </p:cNvSpPr>
          <p:nvPr/>
        </p:nvSpPr>
        <p:spPr>
          <a:xfrm>
            <a:off x="2776256" y="5249517"/>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000" dirty="0" smtClean="0"/>
              <a:t>Straight </a:t>
            </a:r>
            <a:r>
              <a:rPr lang="en-US" sz="1000" dirty="0"/>
              <a:t>Round </a:t>
            </a:r>
            <a:endParaRPr lang="en-US" sz="1000" dirty="0" smtClean="0"/>
          </a:p>
        </p:txBody>
      </p:sp>
      <p:sp>
        <p:nvSpPr>
          <p:cNvPr id="18" name="Content Placeholder 2"/>
          <p:cNvSpPr txBox="1">
            <a:spLocks/>
          </p:cNvSpPr>
          <p:nvPr/>
        </p:nvSpPr>
        <p:spPr>
          <a:xfrm>
            <a:off x="5063419" y="5249517"/>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Straight Square</a:t>
            </a:r>
          </a:p>
        </p:txBody>
      </p:sp>
      <p:sp>
        <p:nvSpPr>
          <p:cNvPr id="19" name="Content Placeholder 2"/>
          <p:cNvSpPr txBox="1">
            <a:spLocks/>
          </p:cNvSpPr>
          <p:nvPr/>
        </p:nvSpPr>
        <p:spPr>
          <a:xfrm>
            <a:off x="7395632" y="5249517"/>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Square Tapered</a:t>
            </a:r>
          </a:p>
        </p:txBody>
      </p:sp>
      <p:sp>
        <p:nvSpPr>
          <p:cNvPr id="20" name="Content Placeholder 2"/>
          <p:cNvSpPr txBox="1">
            <a:spLocks/>
          </p:cNvSpPr>
          <p:nvPr/>
        </p:nvSpPr>
        <p:spPr>
          <a:xfrm>
            <a:off x="9727845" y="5249517"/>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Hinged Options</a:t>
            </a:r>
          </a:p>
        </p:txBody>
      </p:sp>
    </p:spTree>
    <p:extLst>
      <p:ext uri="{BB962C8B-B14F-4D97-AF65-F5344CB8AC3E}">
        <p14:creationId xmlns:p14="http://schemas.microsoft.com/office/powerpoint/2010/main" val="11013586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7934" y="285613"/>
            <a:ext cx="10515600" cy="1325563"/>
          </a:xfrm>
        </p:spPr>
        <p:txBody>
          <a:bodyPr>
            <a:normAutofit/>
          </a:bodyPr>
          <a:lstStyle/>
          <a:p>
            <a:r>
              <a:rPr lang="en-US" dirty="0" smtClean="0"/>
              <a:t>Steel and Aluminum Pole Types</a:t>
            </a:r>
            <a:endParaRPr lang="en-US" dirty="0"/>
          </a:p>
        </p:txBody>
      </p:sp>
      <p:sp>
        <p:nvSpPr>
          <p:cNvPr id="8" name="Text Placeholder 15"/>
          <p:cNvSpPr txBox="1">
            <a:spLocks/>
          </p:cNvSpPr>
          <p:nvPr/>
        </p:nvSpPr>
        <p:spPr>
          <a:xfrm>
            <a:off x="6535389" y="1505175"/>
            <a:ext cx="4293325" cy="514737"/>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Material</a:t>
            </a:r>
            <a:endParaRPr lang="en-US" dirty="0"/>
          </a:p>
        </p:txBody>
      </p:sp>
      <p:sp>
        <p:nvSpPr>
          <p:cNvPr id="9" name="Text Placeholder 14"/>
          <p:cNvSpPr txBox="1">
            <a:spLocks/>
          </p:cNvSpPr>
          <p:nvPr/>
        </p:nvSpPr>
        <p:spPr>
          <a:xfrm>
            <a:off x="961905" y="1505175"/>
            <a:ext cx="5451564" cy="514737"/>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Pole Type</a:t>
            </a:r>
            <a:endParaRPr lang="en-US" dirty="0"/>
          </a:p>
        </p:txBody>
      </p:sp>
      <p:sp>
        <p:nvSpPr>
          <p:cNvPr id="3" name="Rectangle 2"/>
          <p:cNvSpPr/>
          <p:nvPr/>
        </p:nvSpPr>
        <p:spPr>
          <a:xfrm>
            <a:off x="961905" y="2208511"/>
            <a:ext cx="5451564" cy="892552"/>
          </a:xfrm>
          <a:prstGeom prst="rect">
            <a:avLst/>
          </a:prstGeom>
        </p:spPr>
        <p:txBody>
          <a:bodyPr wrap="square">
            <a:spAutoFit/>
          </a:bodyPr>
          <a:lstStyle/>
          <a:p>
            <a:pPr>
              <a:lnSpc>
                <a:spcPct val="100000"/>
              </a:lnSpc>
              <a:spcBef>
                <a:spcPts val="600"/>
              </a:spcBef>
            </a:pPr>
            <a:r>
              <a:rPr lang="en-US" sz="1400" dirty="0"/>
              <a:t>Round Tapered</a:t>
            </a:r>
          </a:p>
          <a:p>
            <a:pPr>
              <a:lnSpc>
                <a:spcPct val="100000"/>
              </a:lnSpc>
              <a:spcBef>
                <a:spcPts val="600"/>
              </a:spcBef>
            </a:pPr>
            <a:r>
              <a:rPr lang="en-US" sz="1400" dirty="0"/>
              <a:t>Round Tapered Fluted</a:t>
            </a:r>
          </a:p>
          <a:p>
            <a:pPr>
              <a:lnSpc>
                <a:spcPct val="100000"/>
              </a:lnSpc>
              <a:spcBef>
                <a:spcPts val="600"/>
              </a:spcBef>
            </a:pPr>
            <a:r>
              <a:rPr lang="en-US" sz="1400" dirty="0"/>
              <a:t>Round Tapered Hinged</a:t>
            </a:r>
          </a:p>
        </p:txBody>
      </p:sp>
      <p:sp>
        <p:nvSpPr>
          <p:cNvPr id="4" name="Rectangle 3"/>
          <p:cNvSpPr/>
          <p:nvPr/>
        </p:nvSpPr>
        <p:spPr>
          <a:xfrm>
            <a:off x="961905" y="3297345"/>
            <a:ext cx="5451564" cy="892552"/>
          </a:xfrm>
          <a:prstGeom prst="rect">
            <a:avLst/>
          </a:prstGeom>
        </p:spPr>
        <p:txBody>
          <a:bodyPr wrap="square">
            <a:spAutoFit/>
          </a:bodyPr>
          <a:lstStyle/>
          <a:p>
            <a:pPr>
              <a:lnSpc>
                <a:spcPct val="100000"/>
              </a:lnSpc>
              <a:spcBef>
                <a:spcPts val="600"/>
              </a:spcBef>
            </a:pPr>
            <a:r>
              <a:rPr lang="en-US" sz="1400" dirty="0"/>
              <a:t>Round </a:t>
            </a:r>
            <a:r>
              <a:rPr lang="en-US" sz="1400" dirty="0" smtClean="0"/>
              <a:t>Non-Tapered (Straight Round)</a:t>
            </a:r>
            <a:endParaRPr lang="en-US" sz="1400" dirty="0"/>
          </a:p>
          <a:p>
            <a:pPr>
              <a:lnSpc>
                <a:spcPct val="100000"/>
              </a:lnSpc>
              <a:spcBef>
                <a:spcPts val="600"/>
              </a:spcBef>
            </a:pPr>
            <a:r>
              <a:rPr lang="en-US" sz="1400" dirty="0"/>
              <a:t>Round Non-Tapered Fluted</a:t>
            </a:r>
          </a:p>
          <a:p>
            <a:pPr>
              <a:lnSpc>
                <a:spcPct val="100000"/>
              </a:lnSpc>
              <a:spcBef>
                <a:spcPts val="600"/>
              </a:spcBef>
            </a:pPr>
            <a:r>
              <a:rPr lang="en-US" sz="1400" dirty="0"/>
              <a:t>Round Non-Tapered Hinged</a:t>
            </a:r>
          </a:p>
        </p:txBody>
      </p:sp>
      <p:sp>
        <p:nvSpPr>
          <p:cNvPr id="5" name="Rectangle 4"/>
          <p:cNvSpPr/>
          <p:nvPr/>
        </p:nvSpPr>
        <p:spPr>
          <a:xfrm>
            <a:off x="961905" y="4386179"/>
            <a:ext cx="5451564" cy="600164"/>
          </a:xfrm>
          <a:prstGeom prst="rect">
            <a:avLst/>
          </a:prstGeom>
        </p:spPr>
        <p:txBody>
          <a:bodyPr wrap="square">
            <a:spAutoFit/>
          </a:bodyPr>
          <a:lstStyle/>
          <a:p>
            <a:pPr>
              <a:lnSpc>
                <a:spcPct val="100000"/>
              </a:lnSpc>
              <a:spcBef>
                <a:spcPts val="600"/>
              </a:spcBef>
            </a:pPr>
            <a:r>
              <a:rPr lang="en-US" sz="1400" dirty="0"/>
              <a:t>Square Tapered</a:t>
            </a:r>
          </a:p>
          <a:p>
            <a:pPr>
              <a:lnSpc>
                <a:spcPct val="100000"/>
              </a:lnSpc>
              <a:spcBef>
                <a:spcPts val="600"/>
              </a:spcBef>
            </a:pPr>
            <a:r>
              <a:rPr lang="en-US" sz="1400" dirty="0"/>
              <a:t>Square Tapered Hinged</a:t>
            </a:r>
          </a:p>
        </p:txBody>
      </p:sp>
      <p:sp>
        <p:nvSpPr>
          <p:cNvPr id="6" name="Rectangle 5"/>
          <p:cNvSpPr/>
          <p:nvPr/>
        </p:nvSpPr>
        <p:spPr>
          <a:xfrm>
            <a:off x="961905" y="5182625"/>
            <a:ext cx="4898905" cy="892552"/>
          </a:xfrm>
          <a:prstGeom prst="rect">
            <a:avLst/>
          </a:prstGeom>
        </p:spPr>
        <p:txBody>
          <a:bodyPr wrap="square">
            <a:spAutoFit/>
          </a:bodyPr>
          <a:lstStyle/>
          <a:p>
            <a:pPr>
              <a:lnSpc>
                <a:spcPct val="100000"/>
              </a:lnSpc>
              <a:spcBef>
                <a:spcPts val="600"/>
              </a:spcBef>
            </a:pPr>
            <a:r>
              <a:rPr lang="en-US" sz="1400" dirty="0"/>
              <a:t>Square </a:t>
            </a:r>
            <a:r>
              <a:rPr lang="en-US" sz="1400" dirty="0" smtClean="0"/>
              <a:t>Non-Tapered (Straight Square)</a:t>
            </a:r>
            <a:endParaRPr lang="en-US" sz="1400" dirty="0"/>
          </a:p>
          <a:p>
            <a:pPr>
              <a:lnSpc>
                <a:spcPct val="100000"/>
              </a:lnSpc>
              <a:spcBef>
                <a:spcPts val="600"/>
              </a:spcBef>
            </a:pPr>
            <a:r>
              <a:rPr lang="en-US" sz="1400" dirty="0"/>
              <a:t>Square Non-Tapered </a:t>
            </a:r>
            <a:r>
              <a:rPr lang="en-US" sz="1400" dirty="0" smtClean="0"/>
              <a:t>Hinged</a:t>
            </a:r>
          </a:p>
          <a:p>
            <a:pPr>
              <a:lnSpc>
                <a:spcPct val="100000"/>
              </a:lnSpc>
              <a:spcBef>
                <a:spcPts val="600"/>
              </a:spcBef>
            </a:pPr>
            <a:r>
              <a:rPr lang="en-US" sz="1400" dirty="0" smtClean="0"/>
              <a:t>Cruciform</a:t>
            </a:r>
            <a:endParaRPr lang="en-US" sz="1400" dirty="0"/>
          </a:p>
        </p:txBody>
      </p:sp>
      <p:sp>
        <p:nvSpPr>
          <p:cNvPr id="13" name="Rectangle 12"/>
          <p:cNvSpPr/>
          <p:nvPr/>
        </p:nvSpPr>
        <p:spPr>
          <a:xfrm>
            <a:off x="6535389" y="5182625"/>
            <a:ext cx="2916118" cy="892552"/>
          </a:xfrm>
          <a:prstGeom prst="rect">
            <a:avLst/>
          </a:prstGeom>
        </p:spPr>
        <p:txBody>
          <a:bodyPr wrap="square">
            <a:spAutoFit/>
          </a:bodyPr>
          <a:lstStyle/>
          <a:p>
            <a:pPr>
              <a:lnSpc>
                <a:spcPct val="100000"/>
              </a:lnSpc>
              <a:spcBef>
                <a:spcPts val="600"/>
              </a:spcBef>
            </a:pPr>
            <a:r>
              <a:rPr lang="en-US" sz="1400" dirty="0"/>
              <a:t>Steel &amp; Aluminum</a:t>
            </a:r>
          </a:p>
          <a:p>
            <a:pPr>
              <a:lnSpc>
                <a:spcPct val="100000"/>
              </a:lnSpc>
              <a:spcBef>
                <a:spcPts val="600"/>
              </a:spcBef>
            </a:pPr>
            <a:r>
              <a:rPr lang="en-US" sz="1400" dirty="0" smtClean="0"/>
              <a:t>Aluminum</a:t>
            </a:r>
          </a:p>
          <a:p>
            <a:pPr>
              <a:lnSpc>
                <a:spcPct val="100000"/>
              </a:lnSpc>
              <a:spcBef>
                <a:spcPts val="600"/>
              </a:spcBef>
            </a:pPr>
            <a:r>
              <a:rPr lang="en-US" sz="1400" dirty="0" smtClean="0"/>
              <a:t>Aluminum</a:t>
            </a:r>
            <a:endParaRPr lang="en-US" sz="1400" dirty="0"/>
          </a:p>
        </p:txBody>
      </p:sp>
      <p:sp>
        <p:nvSpPr>
          <p:cNvPr id="14" name="Rectangle 13"/>
          <p:cNvSpPr/>
          <p:nvPr/>
        </p:nvSpPr>
        <p:spPr>
          <a:xfrm>
            <a:off x="6535389" y="4386179"/>
            <a:ext cx="2916118" cy="600164"/>
          </a:xfrm>
          <a:prstGeom prst="rect">
            <a:avLst/>
          </a:prstGeom>
        </p:spPr>
        <p:txBody>
          <a:bodyPr wrap="square">
            <a:spAutoFit/>
          </a:bodyPr>
          <a:lstStyle/>
          <a:p>
            <a:pPr>
              <a:lnSpc>
                <a:spcPct val="100000"/>
              </a:lnSpc>
              <a:spcBef>
                <a:spcPts val="600"/>
              </a:spcBef>
            </a:pPr>
            <a:r>
              <a:rPr lang="en-US" sz="1400" dirty="0"/>
              <a:t>Steel</a:t>
            </a:r>
          </a:p>
          <a:p>
            <a:pPr>
              <a:lnSpc>
                <a:spcPct val="100000"/>
              </a:lnSpc>
              <a:spcBef>
                <a:spcPts val="600"/>
              </a:spcBef>
            </a:pPr>
            <a:r>
              <a:rPr lang="en-US" sz="1400" dirty="0"/>
              <a:t>Steel</a:t>
            </a:r>
          </a:p>
        </p:txBody>
      </p:sp>
      <p:sp>
        <p:nvSpPr>
          <p:cNvPr id="15" name="Rectangle 14"/>
          <p:cNvSpPr/>
          <p:nvPr/>
        </p:nvSpPr>
        <p:spPr>
          <a:xfrm>
            <a:off x="6535389" y="3292835"/>
            <a:ext cx="2916118" cy="892552"/>
          </a:xfrm>
          <a:prstGeom prst="rect">
            <a:avLst/>
          </a:prstGeom>
        </p:spPr>
        <p:txBody>
          <a:bodyPr wrap="square">
            <a:spAutoFit/>
          </a:bodyPr>
          <a:lstStyle/>
          <a:p>
            <a:pPr>
              <a:lnSpc>
                <a:spcPct val="100000"/>
              </a:lnSpc>
              <a:spcBef>
                <a:spcPts val="600"/>
              </a:spcBef>
            </a:pPr>
            <a:r>
              <a:rPr lang="en-US" sz="1400" dirty="0"/>
              <a:t>Steel &amp; Aluminum</a:t>
            </a:r>
          </a:p>
          <a:p>
            <a:pPr>
              <a:lnSpc>
                <a:spcPct val="100000"/>
              </a:lnSpc>
              <a:spcBef>
                <a:spcPts val="600"/>
              </a:spcBef>
            </a:pPr>
            <a:r>
              <a:rPr lang="en-US" sz="1400" dirty="0"/>
              <a:t>Aluminum</a:t>
            </a:r>
          </a:p>
          <a:p>
            <a:pPr>
              <a:lnSpc>
                <a:spcPct val="100000"/>
              </a:lnSpc>
              <a:spcBef>
                <a:spcPts val="600"/>
              </a:spcBef>
            </a:pPr>
            <a:r>
              <a:rPr lang="en-US" sz="1400" dirty="0"/>
              <a:t>Aluminum</a:t>
            </a:r>
          </a:p>
        </p:txBody>
      </p:sp>
      <p:sp>
        <p:nvSpPr>
          <p:cNvPr id="16" name="Rectangle 15"/>
          <p:cNvSpPr/>
          <p:nvPr/>
        </p:nvSpPr>
        <p:spPr>
          <a:xfrm>
            <a:off x="6535389" y="2208511"/>
            <a:ext cx="2916118" cy="892552"/>
          </a:xfrm>
          <a:prstGeom prst="rect">
            <a:avLst/>
          </a:prstGeom>
        </p:spPr>
        <p:txBody>
          <a:bodyPr wrap="square">
            <a:spAutoFit/>
          </a:bodyPr>
          <a:lstStyle/>
          <a:p>
            <a:pPr>
              <a:lnSpc>
                <a:spcPct val="100000"/>
              </a:lnSpc>
              <a:spcBef>
                <a:spcPts val="600"/>
              </a:spcBef>
            </a:pPr>
            <a:r>
              <a:rPr lang="en-US" sz="1400" dirty="0"/>
              <a:t>Steel &amp; Aluminum</a:t>
            </a:r>
          </a:p>
          <a:p>
            <a:pPr>
              <a:lnSpc>
                <a:spcPct val="100000"/>
              </a:lnSpc>
              <a:spcBef>
                <a:spcPts val="600"/>
              </a:spcBef>
            </a:pPr>
            <a:r>
              <a:rPr lang="en-US" sz="1400" dirty="0"/>
              <a:t>Steel &amp; Aluminum</a:t>
            </a:r>
          </a:p>
          <a:p>
            <a:pPr>
              <a:lnSpc>
                <a:spcPct val="100000"/>
              </a:lnSpc>
              <a:spcBef>
                <a:spcPts val="600"/>
              </a:spcBef>
            </a:pPr>
            <a:r>
              <a:rPr lang="en-US" sz="1400" dirty="0"/>
              <a:t>Aluminum</a:t>
            </a:r>
          </a:p>
        </p:txBody>
      </p:sp>
      <p:cxnSp>
        <p:nvCxnSpPr>
          <p:cNvPr id="18" name="Straight Connector 17"/>
          <p:cNvCxnSpPr/>
          <p:nvPr/>
        </p:nvCxnSpPr>
        <p:spPr>
          <a:xfrm>
            <a:off x="774700" y="3199521"/>
            <a:ext cx="104775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774700" y="4297745"/>
            <a:ext cx="104775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774700" y="5073180"/>
            <a:ext cx="104775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7040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p:cNvSpPr txBox="1">
            <a:spLocks/>
          </p:cNvSpPr>
          <p:nvPr/>
        </p:nvSpPr>
        <p:spPr>
          <a:xfrm>
            <a:off x="838201" y="1509057"/>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6" name="Text Placeholder 14"/>
          <p:cNvSpPr txBox="1">
            <a:spLocks/>
          </p:cNvSpPr>
          <p:nvPr/>
        </p:nvSpPr>
        <p:spPr>
          <a:xfrm>
            <a:off x="4460971" y="1505880"/>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More </a:t>
            </a:r>
            <a:r>
              <a:rPr lang="en-US" sz="1800" dirty="0" smtClean="0">
                <a:solidFill>
                  <a:srgbClr val="000000"/>
                </a:solidFill>
              </a:rPr>
              <a:t>expensive than straight rounds</a:t>
            </a:r>
            <a:endParaRPr lang="en-US" sz="1800" dirty="0">
              <a:solidFill>
                <a:srgbClr val="000000"/>
              </a:solidFill>
            </a:endParaRPr>
          </a:p>
        </p:txBody>
      </p:sp>
      <p:sp>
        <p:nvSpPr>
          <p:cNvPr id="8" name="Content Placeholder 2"/>
          <p:cNvSpPr txBox="1">
            <a:spLocks/>
          </p:cNvSpPr>
          <p:nvPr/>
        </p:nvSpPr>
        <p:spPr>
          <a:xfrm>
            <a:off x="838199" y="235556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smtClean="0">
                <a:solidFill>
                  <a:srgbClr val="000000"/>
                </a:solidFill>
              </a:rPr>
              <a:t>Available in steel (RTS) and aluminum (RTA)</a:t>
            </a:r>
          </a:p>
          <a:p>
            <a:r>
              <a:rPr lang="en-US" sz="1800" dirty="0" smtClean="0">
                <a:solidFill>
                  <a:srgbClr val="000000"/>
                </a:solidFill>
              </a:rPr>
              <a:t>Taller mounting heights - Up to 70 Feet</a:t>
            </a:r>
          </a:p>
          <a:p>
            <a:r>
              <a:rPr lang="en-US" sz="1800" dirty="0" smtClean="0">
                <a:solidFill>
                  <a:srgbClr val="000000"/>
                </a:solidFill>
              </a:rPr>
              <a:t>Able to vary wall thickness of sections</a:t>
            </a:r>
          </a:p>
          <a:p>
            <a:r>
              <a:rPr lang="en-US" sz="1800" dirty="0" smtClean="0">
                <a:solidFill>
                  <a:srgbClr val="000000"/>
                </a:solidFill>
              </a:rPr>
              <a:t>Potentially fewer poles required</a:t>
            </a:r>
          </a:p>
          <a:p>
            <a:r>
              <a:rPr lang="en-US" sz="1800" dirty="0" smtClean="0">
                <a:solidFill>
                  <a:srgbClr val="000000"/>
                </a:solidFill>
              </a:rPr>
              <a:t>Variety of finishes</a:t>
            </a:r>
          </a:p>
          <a:p>
            <a:r>
              <a:rPr lang="en-US" sz="1800" dirty="0" smtClean="0">
                <a:solidFill>
                  <a:srgbClr val="000000"/>
                </a:solidFill>
              </a:rPr>
              <a:t>Will handle substantial loading</a:t>
            </a:r>
          </a:p>
        </p:txBody>
      </p:sp>
      <p:pic>
        <p:nvPicPr>
          <p:cNvPr id="3" name="Picture 2"/>
          <p:cNvPicPr>
            <a:picLocks noChangeAspect="1"/>
          </p:cNvPicPr>
          <p:nvPr/>
        </p:nvPicPr>
        <p:blipFill rotWithShape="1">
          <a:blip r:embed="rId3"/>
          <a:srcRect l="10255" t="2654" r="4404" b="9190"/>
          <a:stretch/>
        </p:blipFill>
        <p:spPr>
          <a:xfrm>
            <a:off x="8405574" y="1505881"/>
            <a:ext cx="2821673" cy="4432696"/>
          </a:xfrm>
          <a:prstGeom prst="rect">
            <a:avLst/>
          </a:prstGeom>
          <a:effectLst>
            <a:outerShdw blurRad="63500" sx="102000" sy="102000" algn="ctr" rotWithShape="0">
              <a:prstClr val="black">
                <a:alpha val="40000"/>
              </a:prstClr>
            </a:outerShdw>
          </a:effectLst>
        </p:spPr>
      </p:pic>
      <p:sp>
        <p:nvSpPr>
          <p:cNvPr id="11" name="Title 1"/>
          <p:cNvSpPr txBox="1">
            <a:spLocks/>
          </p:cNvSpPr>
          <p:nvPr/>
        </p:nvSpPr>
        <p:spPr>
          <a:xfrm>
            <a:off x="465667" y="2856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smtClean="0"/>
              <a:t>Round Tapered</a:t>
            </a:r>
            <a:endParaRPr lang="en-US" dirty="0"/>
          </a:p>
        </p:txBody>
      </p:sp>
    </p:spTree>
    <p:extLst>
      <p:ext uri="{BB962C8B-B14F-4D97-AF65-F5344CB8AC3E}">
        <p14:creationId xmlns:p14="http://schemas.microsoft.com/office/powerpoint/2010/main" val="4205807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779" y="1505879"/>
            <a:ext cx="2881021" cy="4304716"/>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465667" y="285613"/>
            <a:ext cx="10515600" cy="1325563"/>
          </a:xfrm>
        </p:spPr>
        <p:txBody>
          <a:bodyPr>
            <a:normAutofit/>
          </a:bodyPr>
          <a:lstStyle/>
          <a:p>
            <a:r>
              <a:rPr lang="en-US" dirty="0" smtClean="0"/>
              <a:t>Straight Round</a:t>
            </a:r>
            <a:endParaRPr lang="en-US" dirty="0"/>
          </a:p>
        </p:txBody>
      </p:sp>
      <p:sp>
        <p:nvSpPr>
          <p:cNvPr id="3" name="Content Placeholder 2"/>
          <p:cNvSpPr>
            <a:spLocks noGrp="1"/>
          </p:cNvSpPr>
          <p:nvPr>
            <p:ph idx="1"/>
          </p:nvPr>
        </p:nvSpPr>
        <p:spPr>
          <a:xfrm>
            <a:off x="838200" y="2315906"/>
            <a:ext cx="3297768" cy="3494690"/>
          </a:xfrm>
        </p:spPr>
        <p:txBody>
          <a:bodyPr>
            <a:normAutofit/>
          </a:bodyPr>
          <a:lstStyle/>
          <a:p>
            <a:r>
              <a:rPr lang="en-US" sz="1800" dirty="0"/>
              <a:t>Available in steel </a:t>
            </a:r>
            <a:r>
              <a:rPr lang="en-US" sz="1800" dirty="0" smtClean="0"/>
              <a:t>(SRS) </a:t>
            </a:r>
            <a:r>
              <a:rPr lang="en-US" sz="1800" dirty="0"/>
              <a:t>and aluminum </a:t>
            </a:r>
            <a:r>
              <a:rPr lang="en-US" sz="1800" dirty="0" smtClean="0"/>
              <a:t>(RNTA)</a:t>
            </a:r>
          </a:p>
          <a:p>
            <a:r>
              <a:rPr lang="en-US" sz="1800" dirty="0" smtClean="0"/>
              <a:t>Price </a:t>
            </a:r>
            <a:r>
              <a:rPr lang="en-US" sz="1800" dirty="0"/>
              <a:t>effective</a:t>
            </a:r>
          </a:p>
          <a:p>
            <a:r>
              <a:rPr lang="en-US" sz="1800" dirty="0"/>
              <a:t>Variety of </a:t>
            </a:r>
            <a:r>
              <a:rPr lang="en-US" sz="1800" dirty="0" smtClean="0"/>
              <a:t>finishes</a:t>
            </a:r>
            <a:endParaRPr lang="en-US" sz="1800" dirty="0"/>
          </a:p>
          <a:p>
            <a:r>
              <a:rPr lang="en-US" sz="1800" dirty="0"/>
              <a:t>Readily available</a:t>
            </a:r>
          </a:p>
          <a:p>
            <a:r>
              <a:rPr lang="en-US" sz="1800" dirty="0" smtClean="0"/>
              <a:t>Less prone </a:t>
            </a:r>
            <a:r>
              <a:rPr lang="en-US" sz="1800" dirty="0"/>
              <a:t>to </a:t>
            </a:r>
            <a:r>
              <a:rPr lang="en-US" sz="1800" dirty="0" smtClean="0"/>
              <a:t>vibration </a:t>
            </a:r>
            <a:r>
              <a:rPr lang="en-US" sz="1800" dirty="0"/>
              <a:t>problems</a:t>
            </a:r>
          </a:p>
          <a:p>
            <a:pPr marL="0" indent="0">
              <a:lnSpc>
                <a:spcPct val="110000"/>
              </a:lnSpc>
              <a:buNone/>
            </a:pPr>
            <a:endParaRPr lang="en-US" sz="1600" dirty="0"/>
          </a:p>
        </p:txBody>
      </p:sp>
      <p:sp>
        <p:nvSpPr>
          <p:cNvPr id="5"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6"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Height </a:t>
            </a:r>
            <a:r>
              <a:rPr lang="en-US" sz="1800" dirty="0" smtClean="0">
                <a:solidFill>
                  <a:srgbClr val="000000"/>
                </a:solidFill>
              </a:rPr>
              <a:t>limitations</a:t>
            </a:r>
            <a:endParaRPr lang="en-US" sz="1800" dirty="0">
              <a:solidFill>
                <a:srgbClr val="000000"/>
              </a:solidFill>
            </a:endParaRPr>
          </a:p>
          <a:p>
            <a:r>
              <a:rPr lang="en-US" sz="1800" dirty="0">
                <a:solidFill>
                  <a:srgbClr val="000000"/>
                </a:solidFill>
              </a:rPr>
              <a:t>Loading </a:t>
            </a:r>
            <a:r>
              <a:rPr lang="en-US" sz="1800" dirty="0" smtClean="0">
                <a:solidFill>
                  <a:srgbClr val="000000"/>
                </a:solidFill>
              </a:rPr>
              <a:t>limitations</a:t>
            </a:r>
            <a:endParaRPr lang="en-US" sz="1800" dirty="0">
              <a:solidFill>
                <a:srgbClr val="000000"/>
              </a:solidFill>
            </a:endParaRPr>
          </a:p>
        </p:txBody>
      </p:sp>
    </p:spTree>
    <p:extLst>
      <p:ext uri="{BB962C8B-B14F-4D97-AF65-F5344CB8AC3E}">
        <p14:creationId xmlns:p14="http://schemas.microsoft.com/office/powerpoint/2010/main" val="2576805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MKT Comm\Installation Database\Photos\CommercialTransportation\Transportation\ Traffic_Standard\Knoxville,TN\Low Res\knoxville,tn11.jpg"/>
          <p:cNvPicPr>
            <a:picLocks noChangeAspect="1" noChangeArrowheads="1"/>
          </p:cNvPicPr>
          <p:nvPr/>
        </p:nvPicPr>
        <p:blipFill>
          <a:blip r:embed="rId3" cstate="print">
            <a:lum contrast="3000"/>
            <a:extLst>
              <a:ext uri="{28A0092B-C50C-407E-A947-70E740481C1C}">
                <a14:useLocalDpi xmlns:a14="http://schemas.microsoft.com/office/drawing/2010/main"/>
              </a:ext>
            </a:extLst>
          </a:blip>
          <a:srcRect/>
          <a:stretch>
            <a:fillRect/>
          </a:stretch>
        </p:blipFill>
        <p:spPr bwMode="auto">
          <a:xfrm>
            <a:off x="8483990" y="1505881"/>
            <a:ext cx="2869810" cy="43047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3089" y="285613"/>
            <a:ext cx="10515600" cy="1325563"/>
          </a:xfrm>
        </p:spPr>
        <p:txBody>
          <a:bodyPr>
            <a:normAutofit/>
          </a:bodyPr>
          <a:lstStyle/>
          <a:p>
            <a:r>
              <a:rPr lang="en-US" dirty="0" smtClean="0"/>
              <a:t>Square Tapered Steel</a:t>
            </a:r>
            <a:endParaRPr lang="en-US" dirty="0"/>
          </a:p>
        </p:txBody>
      </p:sp>
      <p:sp>
        <p:nvSpPr>
          <p:cNvPr id="3" name="Content Placeholder 2"/>
          <p:cNvSpPr>
            <a:spLocks noGrp="1"/>
          </p:cNvSpPr>
          <p:nvPr>
            <p:ph idx="1"/>
          </p:nvPr>
        </p:nvSpPr>
        <p:spPr>
          <a:xfrm>
            <a:off x="838200" y="2315906"/>
            <a:ext cx="3297768" cy="3494690"/>
          </a:xfrm>
        </p:spPr>
        <p:txBody>
          <a:bodyPr>
            <a:normAutofit/>
          </a:bodyPr>
          <a:lstStyle/>
          <a:p>
            <a:r>
              <a:rPr lang="en-US" sz="1800" dirty="0" smtClean="0"/>
              <a:t>Sleeker square pole </a:t>
            </a:r>
            <a:r>
              <a:rPr lang="en-US" sz="1800" dirty="0"/>
              <a:t>a</a:t>
            </a:r>
            <a:r>
              <a:rPr lang="en-US" sz="1800" dirty="0" smtClean="0"/>
              <a:t>esthetics</a:t>
            </a:r>
            <a:endParaRPr lang="en-US" sz="1800" dirty="0"/>
          </a:p>
          <a:p>
            <a:r>
              <a:rPr lang="en-US" sz="1800" dirty="0"/>
              <a:t>Variety of </a:t>
            </a:r>
            <a:r>
              <a:rPr lang="en-US" sz="1800" dirty="0" smtClean="0"/>
              <a:t>finishes</a:t>
            </a:r>
            <a:endParaRPr lang="en-US" sz="1800" dirty="0"/>
          </a:p>
          <a:p>
            <a:r>
              <a:rPr lang="en-US" sz="1800" dirty="0"/>
              <a:t>Taller </a:t>
            </a:r>
            <a:r>
              <a:rPr lang="en-US" sz="1800" dirty="0" smtClean="0"/>
              <a:t>mounting heights </a:t>
            </a:r>
            <a:r>
              <a:rPr lang="en-US" sz="1800" dirty="0"/>
              <a:t>- Up to 50 Feet</a:t>
            </a:r>
          </a:p>
          <a:p>
            <a:r>
              <a:rPr lang="en-US" sz="1800" dirty="0"/>
              <a:t>Will handle more loading than </a:t>
            </a:r>
            <a:r>
              <a:rPr lang="en-US" sz="1800" dirty="0" smtClean="0"/>
              <a:t>Straight Square</a:t>
            </a:r>
            <a:endParaRPr lang="en-US" sz="1800" dirty="0"/>
          </a:p>
          <a:p>
            <a:r>
              <a:rPr lang="en-US" sz="1800" dirty="0" smtClean="0"/>
              <a:t>Limited competition</a:t>
            </a:r>
          </a:p>
          <a:p>
            <a:r>
              <a:rPr lang="en-US" sz="1800" dirty="0" smtClean="0"/>
              <a:t>Spec lock opportunity</a:t>
            </a:r>
            <a:endParaRPr lang="en-US" sz="1800" dirty="0"/>
          </a:p>
          <a:p>
            <a:pPr>
              <a:lnSpc>
                <a:spcPct val="110000"/>
              </a:lnSpc>
            </a:pPr>
            <a:endParaRPr lang="en-US" sz="1600"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smtClean="0">
                <a:solidFill>
                  <a:srgbClr val="000000"/>
                </a:solidFill>
              </a:rPr>
              <a:t>Only available in steel (STS)</a:t>
            </a:r>
          </a:p>
          <a:p>
            <a:r>
              <a:rPr lang="en-US" sz="1800" dirty="0" smtClean="0">
                <a:solidFill>
                  <a:srgbClr val="000000"/>
                </a:solidFill>
              </a:rPr>
              <a:t>More expensive than the Straight Square</a:t>
            </a:r>
            <a:endParaRPr lang="en-US" sz="1800" dirty="0">
              <a:solidFill>
                <a:srgbClr val="000000"/>
              </a:solidFill>
            </a:endParaRPr>
          </a:p>
          <a:p>
            <a:r>
              <a:rPr lang="en-US" sz="1800" dirty="0">
                <a:solidFill>
                  <a:srgbClr val="000000"/>
                </a:solidFill>
              </a:rPr>
              <a:t>Longer l</a:t>
            </a:r>
            <a:r>
              <a:rPr lang="en-US" sz="1800" dirty="0" smtClean="0">
                <a:solidFill>
                  <a:srgbClr val="000000"/>
                </a:solidFill>
              </a:rPr>
              <a:t>ead-times</a:t>
            </a:r>
            <a:endParaRPr lang="en-US" sz="1800" dirty="0">
              <a:solidFill>
                <a:srgbClr val="000000"/>
              </a:solidFill>
            </a:endParaRPr>
          </a:p>
        </p:txBody>
      </p:sp>
      <p:sp>
        <p:nvSpPr>
          <p:cNvPr id="9"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0"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Tree>
    <p:extLst>
      <p:ext uri="{BB962C8B-B14F-4D97-AF65-F5344CB8AC3E}">
        <p14:creationId xmlns:p14="http://schemas.microsoft.com/office/powerpoint/2010/main" val="4087389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lum contrast="3000"/>
            <a:extLst>
              <a:ext uri="{28A0092B-C50C-407E-A947-70E740481C1C}">
                <a14:useLocalDpi xmlns:a14="http://schemas.microsoft.com/office/drawing/2010/main"/>
              </a:ext>
            </a:extLst>
          </a:blip>
          <a:srcRect l="18062" r="10572"/>
          <a:stretch/>
        </p:blipFill>
        <p:spPr bwMode="auto">
          <a:xfrm>
            <a:off x="8286780" y="1500618"/>
            <a:ext cx="3067020" cy="43047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1800" y="285613"/>
            <a:ext cx="10515600" cy="1325563"/>
          </a:xfrm>
        </p:spPr>
        <p:txBody>
          <a:bodyPr>
            <a:normAutofit/>
          </a:bodyPr>
          <a:lstStyle/>
          <a:p>
            <a:r>
              <a:rPr lang="en-US" dirty="0" smtClean="0"/>
              <a:t>Hinged Poles</a:t>
            </a:r>
            <a:endParaRPr lang="en-US" dirty="0"/>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Height </a:t>
            </a:r>
            <a:r>
              <a:rPr lang="en-US" sz="1800" dirty="0" smtClean="0">
                <a:solidFill>
                  <a:srgbClr val="000000"/>
                </a:solidFill>
              </a:rPr>
              <a:t>limitations </a:t>
            </a:r>
            <a:r>
              <a:rPr lang="en-US" sz="1800" dirty="0">
                <a:solidFill>
                  <a:srgbClr val="000000"/>
                </a:solidFill>
              </a:rPr>
              <a:t>– Up to 40 </a:t>
            </a:r>
            <a:r>
              <a:rPr lang="en-US" sz="1800" dirty="0" smtClean="0">
                <a:solidFill>
                  <a:srgbClr val="000000"/>
                </a:solidFill>
              </a:rPr>
              <a:t>feet</a:t>
            </a:r>
            <a:endParaRPr lang="en-US" sz="1800" dirty="0">
              <a:solidFill>
                <a:srgbClr val="000000"/>
              </a:solidFill>
            </a:endParaRPr>
          </a:p>
          <a:p>
            <a:r>
              <a:rPr lang="en-US" sz="1800" dirty="0">
                <a:solidFill>
                  <a:srgbClr val="000000"/>
                </a:solidFill>
              </a:rPr>
              <a:t>More </a:t>
            </a:r>
            <a:r>
              <a:rPr lang="en-US" sz="1800" dirty="0" smtClean="0">
                <a:solidFill>
                  <a:srgbClr val="000000"/>
                </a:solidFill>
              </a:rPr>
              <a:t>expensive</a:t>
            </a:r>
            <a:endParaRPr lang="en-US" sz="1800" dirty="0">
              <a:solidFill>
                <a:srgbClr val="000000"/>
              </a:solidFill>
            </a:endParaRPr>
          </a:p>
          <a:p>
            <a:r>
              <a:rPr lang="en-US" sz="1800" dirty="0">
                <a:solidFill>
                  <a:srgbClr val="000000"/>
                </a:solidFill>
              </a:rPr>
              <a:t>Longer </a:t>
            </a:r>
            <a:r>
              <a:rPr lang="en-US" sz="1800" dirty="0" smtClean="0">
                <a:solidFill>
                  <a:srgbClr val="000000"/>
                </a:solidFill>
              </a:rPr>
              <a:t>lead-times</a:t>
            </a:r>
            <a:endParaRPr lang="en-US" sz="1800" dirty="0">
              <a:solidFill>
                <a:srgbClr val="000000"/>
              </a:solidFill>
            </a:endParaRPr>
          </a:p>
          <a:p>
            <a:r>
              <a:rPr lang="en-US" sz="1800" dirty="0">
                <a:solidFill>
                  <a:srgbClr val="000000"/>
                </a:solidFill>
              </a:rPr>
              <a:t>Prone to </a:t>
            </a:r>
            <a:r>
              <a:rPr lang="en-US" sz="1800" dirty="0" smtClean="0">
                <a:solidFill>
                  <a:srgbClr val="000000"/>
                </a:solidFill>
              </a:rPr>
              <a:t>fatigue failure</a:t>
            </a:r>
          </a:p>
          <a:p>
            <a:r>
              <a:rPr lang="en-US" sz="1800" dirty="0" smtClean="0">
                <a:solidFill>
                  <a:srgbClr val="000000"/>
                </a:solidFill>
              </a:rPr>
              <a:t>Dimensions are fixed: no customization for heights or fixtures</a:t>
            </a:r>
            <a:endParaRPr lang="en-US" sz="1800" dirty="0">
              <a:solidFill>
                <a:srgbClr val="000000"/>
              </a:solidFill>
            </a:endParaRPr>
          </a:p>
        </p:txBody>
      </p:sp>
      <p:sp>
        <p:nvSpPr>
          <p:cNvPr id="8" name="Content Placeholder 2"/>
          <p:cNvSpPr txBox="1">
            <a:spLocks/>
          </p:cNvSpPr>
          <p:nvPr/>
        </p:nvSpPr>
        <p:spPr>
          <a:xfrm>
            <a:off x="838200"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700" dirty="0" smtClean="0">
                <a:solidFill>
                  <a:srgbClr val="000000"/>
                </a:solidFill>
              </a:rPr>
              <a:t>Available in aluminum for short poles and steel for taller applications.</a:t>
            </a:r>
          </a:p>
          <a:p>
            <a:r>
              <a:rPr lang="en-US" sz="1700" dirty="0" smtClean="0">
                <a:solidFill>
                  <a:srgbClr val="000000"/>
                </a:solidFill>
              </a:rPr>
              <a:t>Able to break-over pole to perform fixture maintenance.</a:t>
            </a:r>
          </a:p>
          <a:p>
            <a:r>
              <a:rPr lang="en-US" sz="1700" dirty="0" smtClean="0">
                <a:solidFill>
                  <a:srgbClr val="000000"/>
                </a:solidFill>
              </a:rPr>
              <a:t>Variety of finishes</a:t>
            </a:r>
          </a:p>
          <a:p>
            <a:r>
              <a:rPr lang="en-US" sz="1700" dirty="0" smtClean="0">
                <a:solidFill>
                  <a:srgbClr val="000000"/>
                </a:solidFill>
              </a:rPr>
              <a:t>Available with either internal, external, or base hinge</a:t>
            </a:r>
          </a:p>
          <a:p>
            <a:r>
              <a:rPr lang="en-US" sz="1700" dirty="0" smtClean="0">
                <a:solidFill>
                  <a:srgbClr val="000000"/>
                </a:solidFill>
              </a:rPr>
              <a:t>Limited competition – Spec lock opportunity</a:t>
            </a:r>
            <a:endParaRPr lang="en-US" sz="1700" dirty="0">
              <a:solidFill>
                <a:srgbClr val="000000"/>
              </a:solidFill>
            </a:endParaRPr>
          </a:p>
        </p:txBody>
      </p:sp>
      <p:sp>
        <p:nvSpPr>
          <p:cNvPr id="10"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1"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Tree>
    <p:extLst>
      <p:ext uri="{BB962C8B-B14F-4D97-AF65-F5344CB8AC3E}">
        <p14:creationId xmlns:p14="http://schemas.microsoft.com/office/powerpoint/2010/main" val="1335077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S:\MKT Comm\Installation Database\Photos\CommercialTransportation\Commercial\Area Lighting\Standard\American Airlines Arena, Dallas, TX\Low Res\ALS1014_l.jpg"/>
          <p:cNvPicPr>
            <a:picLocks noChangeAspect="1" noChangeArrowheads="1"/>
          </p:cNvPicPr>
          <p:nvPr/>
        </p:nvPicPr>
        <p:blipFill>
          <a:blip r:embed="rId3" cstate="print">
            <a:lum contrast="3000"/>
            <a:extLst>
              <a:ext uri="{28A0092B-C50C-407E-A947-70E740481C1C}">
                <a14:useLocalDpi xmlns:a14="http://schemas.microsoft.com/office/drawing/2010/main"/>
              </a:ext>
            </a:extLst>
          </a:blip>
          <a:srcRect/>
          <a:stretch>
            <a:fillRect/>
          </a:stretch>
        </p:blipFill>
        <p:spPr bwMode="auto">
          <a:xfrm>
            <a:off x="8540041" y="1505881"/>
            <a:ext cx="2813759" cy="43047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0511" y="285613"/>
            <a:ext cx="10515600" cy="1325563"/>
          </a:xfrm>
        </p:spPr>
        <p:txBody>
          <a:bodyPr>
            <a:normAutofit/>
          </a:bodyPr>
          <a:lstStyle/>
          <a:p>
            <a:r>
              <a:rPr lang="en-US" dirty="0" smtClean="0"/>
              <a:t>Straight Square</a:t>
            </a:r>
            <a:endParaRPr lang="en-US" dirty="0"/>
          </a:p>
        </p:txBody>
      </p:sp>
      <p:sp>
        <p:nvSpPr>
          <p:cNvPr id="3" name="Content Placeholder 2"/>
          <p:cNvSpPr>
            <a:spLocks noGrp="1"/>
          </p:cNvSpPr>
          <p:nvPr>
            <p:ph idx="1"/>
          </p:nvPr>
        </p:nvSpPr>
        <p:spPr>
          <a:xfrm>
            <a:off x="838200" y="2315906"/>
            <a:ext cx="3297768" cy="3494690"/>
          </a:xfrm>
        </p:spPr>
        <p:txBody>
          <a:bodyPr>
            <a:normAutofit/>
          </a:bodyPr>
          <a:lstStyle/>
          <a:p>
            <a:pPr>
              <a:lnSpc>
                <a:spcPct val="110000"/>
              </a:lnSpc>
            </a:pPr>
            <a:r>
              <a:rPr lang="en-US" sz="1800" dirty="0" smtClean="0"/>
              <a:t>Available in steel (SSS) and aluminum (SNTA)</a:t>
            </a:r>
          </a:p>
          <a:p>
            <a:pPr>
              <a:lnSpc>
                <a:spcPct val="110000"/>
              </a:lnSpc>
            </a:pPr>
            <a:r>
              <a:rPr lang="en-US" sz="1800" dirty="0" smtClean="0"/>
              <a:t>Price effective</a:t>
            </a:r>
          </a:p>
          <a:p>
            <a:pPr>
              <a:lnSpc>
                <a:spcPct val="110000"/>
              </a:lnSpc>
            </a:pPr>
            <a:r>
              <a:rPr lang="en-US" sz="1800" dirty="0" smtClean="0"/>
              <a:t>Variety of finishes</a:t>
            </a:r>
          </a:p>
          <a:p>
            <a:pPr>
              <a:lnSpc>
                <a:spcPct val="110000"/>
              </a:lnSpc>
            </a:pPr>
            <a:r>
              <a:rPr lang="en-US" sz="1800" dirty="0" smtClean="0"/>
              <a:t>Readily available</a:t>
            </a:r>
          </a:p>
        </p:txBody>
      </p:sp>
      <p:sp>
        <p:nvSpPr>
          <p:cNvPr id="7" name="Content Placeholder 2"/>
          <p:cNvSpPr txBox="1">
            <a:spLocks/>
          </p:cNvSpPr>
          <p:nvPr/>
        </p:nvSpPr>
        <p:spPr>
          <a:xfrm>
            <a:off x="4460971"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rgbClr val="000000"/>
                </a:solidFill>
              </a:rPr>
              <a:t>Height </a:t>
            </a:r>
            <a:r>
              <a:rPr lang="en-US" sz="1800" dirty="0" smtClean="0">
                <a:solidFill>
                  <a:srgbClr val="000000"/>
                </a:solidFill>
              </a:rPr>
              <a:t>limitations</a:t>
            </a:r>
            <a:endParaRPr lang="en-US" sz="1800" dirty="0">
              <a:solidFill>
                <a:srgbClr val="000000"/>
              </a:solidFill>
            </a:endParaRPr>
          </a:p>
          <a:p>
            <a:r>
              <a:rPr lang="en-US" sz="1800" dirty="0">
                <a:solidFill>
                  <a:srgbClr val="000000"/>
                </a:solidFill>
              </a:rPr>
              <a:t>Loading </a:t>
            </a:r>
            <a:r>
              <a:rPr lang="en-US" sz="1800" dirty="0" smtClean="0">
                <a:solidFill>
                  <a:srgbClr val="000000"/>
                </a:solidFill>
              </a:rPr>
              <a:t>limitations</a:t>
            </a:r>
            <a:endParaRPr lang="en-US" sz="1800" dirty="0">
              <a:solidFill>
                <a:srgbClr val="000000"/>
              </a:solidFill>
            </a:endParaRPr>
          </a:p>
          <a:p>
            <a:r>
              <a:rPr lang="en-US" sz="1800" dirty="0" smtClean="0">
                <a:solidFill>
                  <a:srgbClr val="000000"/>
                </a:solidFill>
              </a:rPr>
              <a:t>Susceptible to vibration or fatigue </a:t>
            </a:r>
          </a:p>
        </p:txBody>
      </p:sp>
      <p:sp>
        <p:nvSpPr>
          <p:cNvPr id="8" name="Text Placeholder 15"/>
          <p:cNvSpPr txBox="1">
            <a:spLocks/>
          </p:cNvSpPr>
          <p:nvPr/>
        </p:nvSpPr>
        <p:spPr>
          <a:xfrm>
            <a:off x="838201"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0" name="Text Placeholder 14"/>
          <p:cNvSpPr txBox="1">
            <a:spLocks/>
          </p:cNvSpPr>
          <p:nvPr/>
        </p:nvSpPr>
        <p:spPr>
          <a:xfrm>
            <a:off x="4460971" y="150587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Tree>
    <p:extLst>
      <p:ext uri="{BB962C8B-B14F-4D97-AF65-F5344CB8AC3E}">
        <p14:creationId xmlns:p14="http://schemas.microsoft.com/office/powerpoint/2010/main" val="1425790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85613"/>
            <a:ext cx="10515600" cy="1325563"/>
          </a:xfrm>
        </p:spPr>
        <p:txBody>
          <a:bodyPr>
            <a:normAutofit/>
          </a:bodyPr>
          <a:lstStyle/>
          <a:p>
            <a:r>
              <a:rPr lang="en-US" dirty="0"/>
              <a:t>Fatigue Resistant Soft Square (FRSS)</a:t>
            </a:r>
          </a:p>
        </p:txBody>
      </p:sp>
      <p:sp>
        <p:nvSpPr>
          <p:cNvPr id="4" name="Content Placeholder 3"/>
          <p:cNvSpPr>
            <a:spLocks noGrp="1"/>
          </p:cNvSpPr>
          <p:nvPr>
            <p:ph idx="1"/>
          </p:nvPr>
        </p:nvSpPr>
        <p:spPr>
          <a:xfrm>
            <a:off x="838200" y="1825625"/>
            <a:ext cx="10707356" cy="4351338"/>
          </a:xfrm>
        </p:spPr>
        <p:txBody>
          <a:bodyPr/>
          <a:lstStyle/>
          <a:p>
            <a:r>
              <a:rPr lang="en-US" dirty="0"/>
              <a:t>P</a:t>
            </a:r>
            <a:r>
              <a:rPr lang="en-US" dirty="0" smtClean="0"/>
              <a:t>atented fatigue resistant soft square design eliminates the four square corners (stress risers) by belling the square cross section to round</a:t>
            </a:r>
          </a:p>
          <a:p>
            <a:r>
              <a:rPr lang="en-US" dirty="0" smtClean="0"/>
              <a:t>The belled section is hidden under a low profile base cover</a:t>
            </a:r>
            <a:endParaRPr lang="en-US" dirty="0"/>
          </a:p>
        </p:txBody>
      </p:sp>
      <p:grpSp>
        <p:nvGrpSpPr>
          <p:cNvPr id="13" name="Group 12"/>
          <p:cNvGrpSpPr/>
          <p:nvPr/>
        </p:nvGrpSpPr>
        <p:grpSpPr>
          <a:xfrm>
            <a:off x="1900211" y="4270968"/>
            <a:ext cx="8365018" cy="1466850"/>
            <a:chOff x="512282" y="4554901"/>
            <a:chExt cx="8365018" cy="1466850"/>
          </a:xfrm>
        </p:grpSpPr>
        <p:pic>
          <p:nvPicPr>
            <p:cNvPr id="5" name="Picture 4"/>
            <p:cNvPicPr>
              <a:picLocks noChangeAspect="1"/>
            </p:cNvPicPr>
            <p:nvPr/>
          </p:nvPicPr>
          <p:blipFill>
            <a:blip r:embed="rId3"/>
            <a:stretch>
              <a:fillRect/>
            </a:stretch>
          </p:blipFill>
          <p:spPr>
            <a:xfrm>
              <a:off x="512282" y="4554901"/>
              <a:ext cx="1514475" cy="1466850"/>
            </a:xfrm>
            <a:prstGeom prst="rect">
              <a:avLst/>
            </a:prstGeom>
          </p:spPr>
        </p:pic>
        <p:sp>
          <p:nvSpPr>
            <p:cNvPr id="7" name="Rectangle 6"/>
            <p:cNvSpPr/>
            <p:nvPr/>
          </p:nvSpPr>
          <p:spPr>
            <a:xfrm>
              <a:off x="2552700" y="4554901"/>
              <a:ext cx="6324600" cy="954107"/>
            </a:xfrm>
            <a:prstGeom prst="rect">
              <a:avLst/>
            </a:prstGeom>
            <a:noFill/>
          </p:spPr>
          <p:txBody>
            <a:bodyPr wrap="square" lIns="91440" tIns="45720" rIns="91440" bIns="45720">
              <a:spAutoFit/>
            </a:bodyPr>
            <a:lstStyle/>
            <a:p>
              <a:r>
                <a:rPr lang="en-US" sz="2800" b="1" dirty="0">
                  <a:solidFill>
                    <a:srgbClr val="E6681A"/>
                  </a:solidFill>
                  <a:latin typeface="Arial" panose="020B0604020202020204" pitchFamily="34" charset="0"/>
                  <a:cs typeface="Arial" panose="020B0604020202020204" pitchFamily="34" charset="0"/>
                </a:rPr>
                <a:t>7-8X MORE FATIGUE RESISTANT THAN STANDARD SQUARE POLES!</a:t>
              </a:r>
            </a:p>
          </p:txBody>
        </p:sp>
        <p:cxnSp>
          <p:nvCxnSpPr>
            <p:cNvPr id="9" name="Straight Arrow Connector 8"/>
            <p:cNvCxnSpPr>
              <a:stCxn id="7" idx="1"/>
            </p:cNvCxnSpPr>
            <p:nvPr/>
          </p:nvCxnSpPr>
          <p:spPr>
            <a:xfrm flipH="1">
              <a:off x="1674251" y="5031955"/>
              <a:ext cx="878449" cy="568745"/>
            </a:xfrm>
            <a:prstGeom prst="straightConnector1">
              <a:avLst/>
            </a:prstGeom>
            <a:ln w="38100">
              <a:solidFill>
                <a:srgbClr val="E6681A"/>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378" y="285613"/>
            <a:ext cx="10515600" cy="1325563"/>
          </a:xfrm>
        </p:spPr>
        <p:txBody>
          <a:bodyPr/>
          <a:lstStyle/>
          <a:p>
            <a:r>
              <a:rPr lang="en-US" dirty="0" smtClean="0"/>
              <a:t>Considerations: Fatigue Risk</a:t>
            </a:r>
            <a:endParaRPr lang="en-US" dirty="0"/>
          </a:p>
        </p:txBody>
      </p:sp>
      <p:pic>
        <p:nvPicPr>
          <p:cNvPr id="7" name="Picture 3" descr="C:\Users\greg\AppData\Local\Microsoft\Windows\Temporary Internet Files\Content.Outlook\LISUCAUZ\gre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12278"/>
            <a:ext cx="6195958" cy="448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2590800" y="5880815"/>
            <a:ext cx="6553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rgbClr val="525759"/>
                </a:solidFill>
                <a:latin typeface="Arial" charset="0"/>
                <a:cs typeface="Arial" charset="0"/>
              </a:defRPr>
            </a:lvl1pPr>
            <a:lvl2pPr marL="742950" indent="-285750" eaLnBrk="0" hangingPunct="0">
              <a:defRPr sz="1000">
                <a:solidFill>
                  <a:srgbClr val="525759"/>
                </a:solidFill>
                <a:latin typeface="Arial" charset="0"/>
                <a:cs typeface="Arial" charset="0"/>
              </a:defRPr>
            </a:lvl2pPr>
            <a:lvl3pPr marL="1143000" indent="-228600" eaLnBrk="0" hangingPunct="0">
              <a:defRPr sz="1000">
                <a:solidFill>
                  <a:srgbClr val="525759"/>
                </a:solidFill>
                <a:latin typeface="Arial" charset="0"/>
                <a:cs typeface="Arial" charset="0"/>
              </a:defRPr>
            </a:lvl3pPr>
            <a:lvl4pPr marL="1600200" indent="-228600" eaLnBrk="0" hangingPunct="0">
              <a:defRPr sz="1000">
                <a:solidFill>
                  <a:srgbClr val="525759"/>
                </a:solidFill>
                <a:latin typeface="Arial" charset="0"/>
                <a:cs typeface="Arial" charset="0"/>
              </a:defRPr>
            </a:lvl4pPr>
            <a:lvl5pPr marL="2057400" indent="-228600" eaLnBrk="0" hangingPunct="0">
              <a:defRPr sz="1000">
                <a:solidFill>
                  <a:srgbClr val="525759"/>
                </a:solidFill>
                <a:latin typeface="Arial" charset="0"/>
                <a:cs typeface="Arial" charset="0"/>
              </a:defRPr>
            </a:lvl5pPr>
            <a:lvl6pPr marL="2514600" indent="-228600" eaLnBrk="0" fontAlgn="base" hangingPunct="0">
              <a:lnSpc>
                <a:spcPts val="1000"/>
              </a:lnSpc>
              <a:spcBef>
                <a:spcPct val="0"/>
              </a:spcBef>
              <a:spcAft>
                <a:spcPct val="0"/>
              </a:spcAft>
              <a:defRPr sz="1000">
                <a:solidFill>
                  <a:srgbClr val="525759"/>
                </a:solidFill>
                <a:latin typeface="Arial" charset="0"/>
                <a:cs typeface="Arial" charset="0"/>
              </a:defRPr>
            </a:lvl6pPr>
            <a:lvl7pPr marL="2971800" indent="-228600" eaLnBrk="0" fontAlgn="base" hangingPunct="0">
              <a:lnSpc>
                <a:spcPts val="1000"/>
              </a:lnSpc>
              <a:spcBef>
                <a:spcPct val="0"/>
              </a:spcBef>
              <a:spcAft>
                <a:spcPct val="0"/>
              </a:spcAft>
              <a:defRPr sz="1000">
                <a:solidFill>
                  <a:srgbClr val="525759"/>
                </a:solidFill>
                <a:latin typeface="Arial" charset="0"/>
                <a:cs typeface="Arial" charset="0"/>
              </a:defRPr>
            </a:lvl7pPr>
            <a:lvl8pPr marL="3429000" indent="-228600" eaLnBrk="0" fontAlgn="base" hangingPunct="0">
              <a:lnSpc>
                <a:spcPts val="1000"/>
              </a:lnSpc>
              <a:spcBef>
                <a:spcPct val="0"/>
              </a:spcBef>
              <a:spcAft>
                <a:spcPct val="0"/>
              </a:spcAft>
              <a:defRPr sz="1000">
                <a:solidFill>
                  <a:srgbClr val="525759"/>
                </a:solidFill>
                <a:latin typeface="Arial" charset="0"/>
                <a:cs typeface="Arial" charset="0"/>
              </a:defRPr>
            </a:lvl8pPr>
            <a:lvl9pPr marL="3886200" indent="-228600" eaLnBrk="0" fontAlgn="base" hangingPunct="0">
              <a:lnSpc>
                <a:spcPts val="1000"/>
              </a:lnSpc>
              <a:spcBef>
                <a:spcPct val="0"/>
              </a:spcBef>
              <a:spcAft>
                <a:spcPct val="0"/>
              </a:spcAft>
              <a:defRPr sz="1000">
                <a:solidFill>
                  <a:srgbClr val="525759"/>
                </a:solidFill>
                <a:latin typeface="Arial" charset="0"/>
                <a:cs typeface="Arial" charset="0"/>
              </a:defRPr>
            </a:lvl9pPr>
          </a:lstStyle>
          <a:p>
            <a:pPr eaLnBrk="1" hangingPunct="1"/>
            <a:r>
              <a:rPr lang="en-US" dirty="0"/>
              <a:t>Straight Square                Straight Round                   Round Tapered                  Round Tapered Embed</a:t>
            </a:r>
          </a:p>
        </p:txBody>
      </p:sp>
      <p:sp>
        <p:nvSpPr>
          <p:cNvPr id="10" name="TextBox 2"/>
          <p:cNvSpPr txBox="1">
            <a:spLocks noChangeArrowheads="1"/>
          </p:cNvSpPr>
          <p:nvPr/>
        </p:nvSpPr>
        <p:spPr bwMode="auto">
          <a:xfrm>
            <a:off x="2739162" y="1314883"/>
            <a:ext cx="6236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rgbClr val="525759"/>
                </a:solidFill>
                <a:latin typeface="Arial" charset="0"/>
                <a:cs typeface="Arial" charset="0"/>
              </a:defRPr>
            </a:lvl1pPr>
            <a:lvl2pPr marL="742950" indent="-285750" eaLnBrk="0" hangingPunct="0">
              <a:defRPr sz="1000">
                <a:solidFill>
                  <a:srgbClr val="525759"/>
                </a:solidFill>
                <a:latin typeface="Arial" charset="0"/>
                <a:cs typeface="Arial" charset="0"/>
              </a:defRPr>
            </a:lvl2pPr>
            <a:lvl3pPr marL="1143000" indent="-228600" eaLnBrk="0" hangingPunct="0">
              <a:defRPr sz="1000">
                <a:solidFill>
                  <a:srgbClr val="525759"/>
                </a:solidFill>
                <a:latin typeface="Arial" charset="0"/>
                <a:cs typeface="Arial" charset="0"/>
              </a:defRPr>
            </a:lvl3pPr>
            <a:lvl4pPr marL="1600200" indent="-228600" eaLnBrk="0" hangingPunct="0">
              <a:defRPr sz="1000">
                <a:solidFill>
                  <a:srgbClr val="525759"/>
                </a:solidFill>
                <a:latin typeface="Arial" charset="0"/>
                <a:cs typeface="Arial" charset="0"/>
              </a:defRPr>
            </a:lvl4pPr>
            <a:lvl5pPr marL="2057400" indent="-228600" eaLnBrk="0" hangingPunct="0">
              <a:defRPr sz="1000">
                <a:solidFill>
                  <a:srgbClr val="525759"/>
                </a:solidFill>
                <a:latin typeface="Arial" charset="0"/>
                <a:cs typeface="Arial" charset="0"/>
              </a:defRPr>
            </a:lvl5pPr>
            <a:lvl6pPr marL="2514600" indent="-228600" eaLnBrk="0" fontAlgn="base" hangingPunct="0">
              <a:lnSpc>
                <a:spcPts val="1000"/>
              </a:lnSpc>
              <a:spcBef>
                <a:spcPct val="0"/>
              </a:spcBef>
              <a:spcAft>
                <a:spcPct val="0"/>
              </a:spcAft>
              <a:defRPr sz="1000">
                <a:solidFill>
                  <a:srgbClr val="525759"/>
                </a:solidFill>
                <a:latin typeface="Arial" charset="0"/>
                <a:cs typeface="Arial" charset="0"/>
              </a:defRPr>
            </a:lvl6pPr>
            <a:lvl7pPr marL="2971800" indent="-228600" eaLnBrk="0" fontAlgn="base" hangingPunct="0">
              <a:lnSpc>
                <a:spcPts val="1000"/>
              </a:lnSpc>
              <a:spcBef>
                <a:spcPct val="0"/>
              </a:spcBef>
              <a:spcAft>
                <a:spcPct val="0"/>
              </a:spcAft>
              <a:defRPr sz="1000">
                <a:solidFill>
                  <a:srgbClr val="525759"/>
                </a:solidFill>
                <a:latin typeface="Arial" charset="0"/>
                <a:cs typeface="Arial" charset="0"/>
              </a:defRPr>
            </a:lvl7pPr>
            <a:lvl8pPr marL="3429000" indent="-228600" eaLnBrk="0" fontAlgn="base" hangingPunct="0">
              <a:lnSpc>
                <a:spcPts val="1000"/>
              </a:lnSpc>
              <a:spcBef>
                <a:spcPct val="0"/>
              </a:spcBef>
              <a:spcAft>
                <a:spcPct val="0"/>
              </a:spcAft>
              <a:defRPr sz="1000">
                <a:solidFill>
                  <a:srgbClr val="525759"/>
                </a:solidFill>
                <a:latin typeface="Arial" charset="0"/>
                <a:cs typeface="Arial" charset="0"/>
              </a:defRPr>
            </a:lvl8pPr>
            <a:lvl9pPr marL="3886200" indent="-228600" eaLnBrk="0" fontAlgn="base" hangingPunct="0">
              <a:lnSpc>
                <a:spcPts val="1000"/>
              </a:lnSpc>
              <a:spcBef>
                <a:spcPct val="0"/>
              </a:spcBef>
              <a:spcAft>
                <a:spcPct val="0"/>
              </a:spcAft>
              <a:defRPr sz="1000">
                <a:solidFill>
                  <a:srgbClr val="525759"/>
                </a:solidFill>
                <a:latin typeface="Arial" charset="0"/>
                <a:cs typeface="Arial" charset="0"/>
              </a:defRPr>
            </a:lvl9pPr>
          </a:lstStyle>
          <a:p>
            <a:pPr eaLnBrk="1" hangingPunct="1"/>
            <a:r>
              <a:rPr lang="en-US" dirty="0"/>
              <a:t>HIGHEST  </a:t>
            </a:r>
            <a:r>
              <a:rPr lang="en-US" dirty="0" smtClean="0"/>
              <a:t>RISK       </a:t>
            </a:r>
            <a:r>
              <a:rPr lang="en-US" dirty="0"/>
              <a:t>&gt;                                &gt;                        &gt;                                &gt;               </a:t>
            </a:r>
            <a:r>
              <a:rPr lang="en-US" dirty="0" smtClean="0"/>
              <a:t>LOWEST RISK</a:t>
            </a:r>
            <a:endParaRPr lang="en-US" dirty="0"/>
          </a:p>
        </p:txBody>
      </p:sp>
    </p:spTree>
    <p:extLst>
      <p:ext uri="{BB962C8B-B14F-4D97-AF65-F5344CB8AC3E}">
        <p14:creationId xmlns:p14="http://schemas.microsoft.com/office/powerpoint/2010/main" val="2915288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89" y="285613"/>
            <a:ext cx="10515600" cy="1325563"/>
          </a:xfrm>
        </p:spPr>
        <p:txBody>
          <a:bodyPr/>
          <a:lstStyle/>
          <a:p>
            <a:r>
              <a:rPr lang="en-US" dirty="0"/>
              <a:t>Vibration Mitigation Devices</a:t>
            </a:r>
          </a:p>
        </p:txBody>
      </p:sp>
      <p:pic>
        <p:nvPicPr>
          <p:cNvPr id="7" name="Vibration Light Poles_Indiana_03130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1910" y="1368715"/>
            <a:ext cx="6226847" cy="4670135"/>
          </a:xfrm>
          <a:prstGeom prst="rect">
            <a:avLst/>
          </a:prstGeom>
        </p:spPr>
      </p:pic>
      <p:pic>
        <p:nvPicPr>
          <p:cNvPr id="3" name="Picture 2"/>
          <p:cNvPicPr>
            <a:picLocks noChangeAspect="1"/>
          </p:cNvPicPr>
          <p:nvPr/>
        </p:nvPicPr>
        <p:blipFill rotWithShape="1">
          <a:blip r:embed="rId6"/>
          <a:srcRect t="54270"/>
          <a:stretch/>
        </p:blipFill>
        <p:spPr>
          <a:xfrm>
            <a:off x="9362229" y="4052129"/>
            <a:ext cx="2363047" cy="1877941"/>
          </a:xfrm>
          <a:prstGeom prst="rect">
            <a:avLst/>
          </a:prstGeom>
        </p:spPr>
      </p:pic>
      <p:sp>
        <p:nvSpPr>
          <p:cNvPr id="5" name="Rectangle 4"/>
          <p:cNvSpPr/>
          <p:nvPr/>
        </p:nvSpPr>
        <p:spPr>
          <a:xfrm>
            <a:off x="6858000" y="1368715"/>
            <a:ext cx="5176519" cy="2410883"/>
          </a:xfrm>
          <a:prstGeom prst="rect">
            <a:avLst/>
          </a:prstGeom>
          <a:noFill/>
          <a:ln w="25400">
            <a:solidFill>
              <a:srgbClr val="E668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0" y="3886200"/>
            <a:ext cx="5176519" cy="2152650"/>
          </a:xfrm>
          <a:prstGeom prst="rect">
            <a:avLst/>
          </a:prstGeom>
          <a:noFill/>
          <a:ln w="25400">
            <a:solidFill>
              <a:srgbClr val="C3D9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a:srcRect b="46402"/>
          <a:stretch/>
        </p:blipFill>
        <p:spPr>
          <a:xfrm>
            <a:off x="9362229" y="1475317"/>
            <a:ext cx="2363047" cy="2201049"/>
          </a:xfrm>
          <a:prstGeom prst="rect">
            <a:avLst/>
          </a:prstGeom>
        </p:spPr>
      </p:pic>
      <p:sp>
        <p:nvSpPr>
          <p:cNvPr id="4" name="Rectangle 3"/>
          <p:cNvSpPr/>
          <p:nvPr/>
        </p:nvSpPr>
        <p:spPr>
          <a:xfrm>
            <a:off x="6887234" y="1548358"/>
            <a:ext cx="2380405" cy="1569660"/>
          </a:xfrm>
          <a:prstGeom prst="rect">
            <a:avLst/>
          </a:prstGeom>
        </p:spPr>
        <p:txBody>
          <a:bodyPr wrap="square">
            <a:spAutoFit/>
          </a:bodyPr>
          <a:lstStyle/>
          <a:p>
            <a:pPr marL="285750" indent="-285750">
              <a:buFont typeface="Arial" panose="020B0604020202020204" pitchFamily="34" charset="0"/>
              <a:buChar char="•"/>
            </a:pPr>
            <a:r>
              <a:rPr lang="en-US" sz="1600" dirty="0" smtClean="0"/>
              <a:t>Most common damper devices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Good at reducing vibration from low but constant wind</a:t>
            </a:r>
            <a:endParaRPr lang="en-US" sz="1600" dirty="0"/>
          </a:p>
        </p:txBody>
      </p:sp>
      <p:sp>
        <p:nvSpPr>
          <p:cNvPr id="9" name="Rectangle 8"/>
          <p:cNvSpPr/>
          <p:nvPr/>
        </p:nvSpPr>
        <p:spPr>
          <a:xfrm>
            <a:off x="6887233" y="4077870"/>
            <a:ext cx="2380405" cy="1077218"/>
          </a:xfrm>
          <a:prstGeom prst="rect">
            <a:avLst/>
          </a:prstGeom>
        </p:spPr>
        <p:txBody>
          <a:bodyPr wrap="square">
            <a:spAutoFit/>
          </a:bodyPr>
          <a:lstStyle/>
          <a:p>
            <a:pPr marL="285750" indent="-285750">
              <a:buFont typeface="Arial" panose="020B0604020202020204" pitchFamily="34" charset="0"/>
              <a:buChar char="•"/>
            </a:pPr>
            <a:r>
              <a:rPr lang="en-US" sz="1600" dirty="0" smtClean="0"/>
              <a:t>The pole must be removed to install the rubberized washers</a:t>
            </a:r>
            <a:endParaRPr lang="en-US" sz="1600" dirty="0"/>
          </a:p>
        </p:txBody>
      </p:sp>
    </p:spTree>
    <p:extLst>
      <p:ext uri="{BB962C8B-B14F-4D97-AF65-F5344CB8AC3E}">
        <p14:creationId xmlns:p14="http://schemas.microsoft.com/office/powerpoint/2010/main" val="375678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0" mute="1">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Objectives</a:t>
            </a:r>
            <a:endParaRPr lang="en-US" dirty="0"/>
          </a:p>
        </p:txBody>
      </p:sp>
      <p:sp>
        <p:nvSpPr>
          <p:cNvPr id="3" name="Content Placeholder 2"/>
          <p:cNvSpPr>
            <a:spLocks noGrp="1"/>
          </p:cNvSpPr>
          <p:nvPr>
            <p:ph idx="1"/>
          </p:nvPr>
        </p:nvSpPr>
        <p:spPr>
          <a:xfrm>
            <a:off x="347643" y="1611176"/>
            <a:ext cx="7088137" cy="4351338"/>
          </a:xfrm>
        </p:spPr>
        <p:txBody>
          <a:bodyPr>
            <a:normAutofit/>
          </a:bodyPr>
          <a:lstStyle/>
          <a:p>
            <a:r>
              <a:rPr lang="en-US" sz="2400" dirty="0" smtClean="0"/>
              <a:t>Understand the initial considerations when looking for a pole type</a:t>
            </a:r>
          </a:p>
          <a:p>
            <a:r>
              <a:rPr lang="en-US" sz="2400" dirty="0" smtClean="0"/>
              <a:t>Learn the available pole types offered by Valmont</a:t>
            </a:r>
            <a:endParaRPr lang="en-US" sz="2400" dirty="0"/>
          </a:p>
          <a:p>
            <a:pPr lvl="1"/>
            <a:r>
              <a:rPr lang="en-US" sz="2000" dirty="0" smtClean="0"/>
              <a:t>Materials</a:t>
            </a:r>
          </a:p>
          <a:p>
            <a:pPr lvl="1"/>
            <a:r>
              <a:rPr lang="en-US" sz="2000" dirty="0" smtClean="0"/>
              <a:t>Round</a:t>
            </a:r>
          </a:p>
          <a:p>
            <a:pPr lvl="1"/>
            <a:r>
              <a:rPr lang="en-US" sz="2000" dirty="0" smtClean="0"/>
              <a:t>Square</a:t>
            </a:r>
          </a:p>
          <a:p>
            <a:pPr lvl="1"/>
            <a:r>
              <a:rPr lang="en-US" sz="2000" dirty="0" smtClean="0"/>
              <a:t>Hinged</a:t>
            </a:r>
          </a:p>
          <a:p>
            <a:pPr lvl="1"/>
            <a:r>
              <a:rPr lang="en-US" sz="2000" dirty="0" smtClean="0"/>
              <a:t>Curved</a:t>
            </a:r>
          </a:p>
          <a:p>
            <a:r>
              <a:rPr lang="en-US" sz="2400" dirty="0" smtClean="0"/>
              <a:t>Identify additional pole components</a:t>
            </a:r>
          </a:p>
          <a:p>
            <a:pPr lvl="1"/>
            <a:endParaRPr lang="en-US" sz="2000" dirty="0" smtClean="0"/>
          </a:p>
        </p:txBody>
      </p:sp>
      <p:sp>
        <p:nvSpPr>
          <p:cNvPr id="5" name="Slide Number Placeholder 4"/>
          <p:cNvSpPr>
            <a:spLocks noGrp="1"/>
          </p:cNvSpPr>
          <p:nvPr>
            <p:ph type="sldNum" sz="quarter" idx="12"/>
          </p:nvPr>
        </p:nvSpPr>
        <p:spPr/>
        <p:txBody>
          <a:bodyPr/>
          <a:lstStyle/>
          <a:p>
            <a:fld id="{E45F3E5A-D972-B34D-A858-AD56261B5C28}" type="slidenum">
              <a:rPr lang="en-US" smtClean="0">
                <a:solidFill>
                  <a:srgbClr val="13485B"/>
                </a:solidFill>
              </a:rPr>
              <a:pPr/>
              <a:t>2</a:t>
            </a:fld>
            <a:endParaRPr lang="en-US" dirty="0">
              <a:solidFill>
                <a:srgbClr val="13485B"/>
              </a:solidFill>
            </a:endParaRPr>
          </a:p>
        </p:txBody>
      </p:sp>
      <p:pic>
        <p:nvPicPr>
          <p:cNvPr id="4" name="Picture 3"/>
          <p:cNvPicPr>
            <a:picLocks noChangeAspect="1"/>
          </p:cNvPicPr>
          <p:nvPr/>
        </p:nvPicPr>
        <p:blipFill>
          <a:blip r:embed="rId2"/>
          <a:stretch>
            <a:fillRect/>
          </a:stretch>
        </p:blipFill>
        <p:spPr>
          <a:xfrm>
            <a:off x="8138749" y="438417"/>
            <a:ext cx="3504816" cy="546420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21814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a:off x="391384" y="1348763"/>
            <a:ext cx="1773214" cy="4771503"/>
            <a:chOff x="482825" y="1321727"/>
            <a:chExt cx="1773214" cy="4771503"/>
          </a:xfrm>
        </p:grpSpPr>
        <p:sp>
          <p:nvSpPr>
            <p:cNvPr id="39" name="Text Placeholder 15"/>
            <p:cNvSpPr txBox="1">
              <a:spLocks/>
            </p:cNvSpPr>
            <p:nvPr/>
          </p:nvSpPr>
          <p:spPr>
            <a:xfrm>
              <a:off x="482825" y="1321727"/>
              <a:ext cx="1773214" cy="4771503"/>
            </a:xfrm>
            <a:prstGeom prst="rect">
              <a:avLst/>
            </a:prstGeom>
            <a:solidFill>
              <a:schemeClr val="accent2"/>
            </a:solidFill>
          </p:spPr>
          <p:txBody>
            <a:bodyPr rtlCol="0" anchor="t">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smtClean="0"/>
                <a:t>Round Tapered</a:t>
              </a:r>
              <a:endParaRPr lang="en-US" sz="1200" dirty="0"/>
            </a:p>
          </p:txBody>
        </p:sp>
        <p:sp>
          <p:nvSpPr>
            <p:cNvPr id="50" name="Rectangle 49"/>
            <p:cNvSpPr/>
            <p:nvPr/>
          </p:nvSpPr>
          <p:spPr>
            <a:xfrm>
              <a:off x="535447" y="1631861"/>
              <a:ext cx="1667970" cy="441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p:nvGrpSpPr>
          <p:grpSpPr>
            <a:xfrm>
              <a:off x="610228" y="1661050"/>
              <a:ext cx="659021" cy="4244169"/>
              <a:chOff x="113041" y="1447800"/>
              <a:chExt cx="750385" cy="5057361"/>
            </a:xfrm>
          </p:grpSpPr>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13041" y="1447800"/>
                <a:ext cx="307317" cy="5057361"/>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471331" y="1447800"/>
                <a:ext cx="392095" cy="5057361"/>
              </a:xfrm>
              <a:prstGeom prst="rect">
                <a:avLst/>
              </a:prstGeom>
            </p:spPr>
          </p:pic>
        </p:grpSp>
        <p:grpSp>
          <p:nvGrpSpPr>
            <p:cNvPr id="13" name="Group 12"/>
            <p:cNvGrpSpPr/>
            <p:nvPr/>
          </p:nvGrpSpPr>
          <p:grpSpPr>
            <a:xfrm>
              <a:off x="1391802" y="1656675"/>
              <a:ext cx="777736" cy="4248544"/>
              <a:chOff x="1600200" y="1447800"/>
              <a:chExt cx="884648" cy="5057361"/>
            </a:xfrm>
          </p:grpSpPr>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600200" y="1447800"/>
                <a:ext cx="390045" cy="5057361"/>
              </a:xfrm>
              <a:prstGeom prst="rect">
                <a:avLst/>
              </a:prstGeom>
            </p:spPr>
          </p:pic>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2020725" y="1447800"/>
                <a:ext cx="464123" cy="5057361"/>
              </a:xfrm>
              <a:prstGeom prst="rect">
                <a:avLst/>
              </a:prstGeom>
            </p:spPr>
          </p:pic>
        </p:grpSp>
      </p:grpSp>
      <p:sp>
        <p:nvSpPr>
          <p:cNvPr id="7" name="Title 6"/>
          <p:cNvSpPr>
            <a:spLocks noGrp="1"/>
          </p:cNvSpPr>
          <p:nvPr>
            <p:ph type="title"/>
          </p:nvPr>
        </p:nvSpPr>
        <p:spPr>
          <a:xfrm>
            <a:off x="367705" y="285613"/>
            <a:ext cx="11729702" cy="1325563"/>
          </a:xfrm>
        </p:spPr>
        <p:txBody>
          <a:bodyPr>
            <a:normAutofit/>
          </a:bodyPr>
          <a:lstStyle/>
          <a:p>
            <a:r>
              <a:rPr lang="en-US" dirty="0" smtClean="0"/>
              <a:t>Review: Steel and Aluminum Pole Types</a:t>
            </a:r>
            <a:endParaRPr lang="en-US" dirty="0"/>
          </a:p>
        </p:txBody>
      </p:sp>
      <p:sp>
        <p:nvSpPr>
          <p:cNvPr id="48" name="Content Placeholder 1"/>
          <p:cNvSpPr>
            <a:spLocks noGrp="1"/>
          </p:cNvSpPr>
          <p:nvPr>
            <p:ph idx="1"/>
          </p:nvPr>
        </p:nvSpPr>
        <p:spPr>
          <a:xfrm>
            <a:off x="444006" y="5866221"/>
            <a:ext cx="1744462" cy="200155"/>
          </a:xfrm>
        </p:spPr>
        <p:txBody>
          <a:bodyPr>
            <a:noAutofit/>
          </a:bodyPr>
          <a:lstStyle/>
          <a:p>
            <a:pPr marL="0" indent="0">
              <a:lnSpc>
                <a:spcPct val="100000"/>
              </a:lnSpc>
              <a:spcBef>
                <a:spcPts val="600"/>
              </a:spcBef>
              <a:buNone/>
            </a:pPr>
            <a:r>
              <a:rPr lang="en-US" sz="700" b="1" dirty="0" smtClean="0"/>
              <a:t> Plain (St &amp; Al)        Fluted (St &amp; Al)                   </a:t>
            </a:r>
          </a:p>
        </p:txBody>
      </p:sp>
      <p:grpSp>
        <p:nvGrpSpPr>
          <p:cNvPr id="92" name="Group 91"/>
          <p:cNvGrpSpPr/>
          <p:nvPr/>
        </p:nvGrpSpPr>
        <p:grpSpPr>
          <a:xfrm>
            <a:off x="4293152" y="1348763"/>
            <a:ext cx="1373102" cy="4771503"/>
            <a:chOff x="4322787" y="1313414"/>
            <a:chExt cx="1373102" cy="4771503"/>
          </a:xfrm>
        </p:grpSpPr>
        <p:grpSp>
          <p:nvGrpSpPr>
            <p:cNvPr id="68" name="Group 67"/>
            <p:cNvGrpSpPr/>
            <p:nvPr/>
          </p:nvGrpSpPr>
          <p:grpSpPr>
            <a:xfrm>
              <a:off x="4322787" y="1313414"/>
              <a:ext cx="1373102" cy="4771503"/>
              <a:chOff x="2374595" y="1313414"/>
              <a:chExt cx="1773214" cy="4771503"/>
            </a:xfrm>
          </p:grpSpPr>
          <p:sp>
            <p:nvSpPr>
              <p:cNvPr id="69" name="Text Placeholder 15"/>
              <p:cNvSpPr txBox="1">
                <a:spLocks/>
              </p:cNvSpPr>
              <p:nvPr/>
            </p:nvSpPr>
            <p:spPr>
              <a:xfrm>
                <a:off x="2374595" y="1313414"/>
                <a:ext cx="1773214" cy="4771503"/>
              </a:xfrm>
              <a:prstGeom prst="rect">
                <a:avLst/>
              </a:prstGeom>
              <a:solidFill>
                <a:schemeClr val="accent5"/>
              </a:solidFill>
            </p:spPr>
            <p:txBody>
              <a:bodyPr rtlCol="0" anchor="t">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smtClean="0"/>
                  <a:t>Square Tapered</a:t>
                </a:r>
                <a:endParaRPr lang="en-US" sz="1200" dirty="0"/>
              </a:p>
            </p:txBody>
          </p:sp>
          <p:sp>
            <p:nvSpPr>
              <p:cNvPr id="70" name="Rectangle 69"/>
              <p:cNvSpPr/>
              <p:nvPr/>
            </p:nvSpPr>
            <p:spPr>
              <a:xfrm>
                <a:off x="2427217" y="1623548"/>
                <a:ext cx="1667970" cy="441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29" name="Picture 28"/>
            <p:cNvPicPr>
              <a:picLocks noChangeAspect="1"/>
            </p:cNvPicPr>
            <p:nvPr/>
          </p:nvPicPr>
          <p:blipFill>
            <a:blip r:embed="rId7"/>
            <a:stretch>
              <a:fillRect/>
            </a:stretch>
          </p:blipFill>
          <p:spPr>
            <a:xfrm>
              <a:off x="4856063" y="1663812"/>
              <a:ext cx="346002" cy="4229214"/>
            </a:xfrm>
            <a:prstGeom prst="rect">
              <a:avLst/>
            </a:prstGeom>
          </p:spPr>
        </p:pic>
        <p:sp>
          <p:nvSpPr>
            <p:cNvPr id="77" name="Content Placeholder 1"/>
            <p:cNvSpPr txBox="1">
              <a:spLocks/>
            </p:cNvSpPr>
            <p:nvPr/>
          </p:nvSpPr>
          <p:spPr>
            <a:xfrm>
              <a:off x="4352835" y="5866221"/>
              <a:ext cx="1317983" cy="20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en-US" sz="700" b="1" dirty="0" smtClean="0">
                  <a:solidFill>
                    <a:srgbClr val="000000"/>
                  </a:solidFill>
                </a:rPr>
                <a:t>              Plain (St)</a:t>
              </a:r>
            </a:p>
          </p:txBody>
        </p:sp>
      </p:grpSp>
      <p:grpSp>
        <p:nvGrpSpPr>
          <p:cNvPr id="98" name="Group 97"/>
          <p:cNvGrpSpPr/>
          <p:nvPr/>
        </p:nvGrpSpPr>
        <p:grpSpPr>
          <a:xfrm>
            <a:off x="5834239" y="1348763"/>
            <a:ext cx="1845998" cy="4771503"/>
            <a:chOff x="5825080" y="1321726"/>
            <a:chExt cx="1845998" cy="4771503"/>
          </a:xfrm>
        </p:grpSpPr>
        <p:grpSp>
          <p:nvGrpSpPr>
            <p:cNvPr id="91" name="Group 90"/>
            <p:cNvGrpSpPr/>
            <p:nvPr/>
          </p:nvGrpSpPr>
          <p:grpSpPr>
            <a:xfrm>
              <a:off x="5825080" y="1321726"/>
              <a:ext cx="1845998" cy="4771503"/>
              <a:chOff x="6014895" y="1313414"/>
              <a:chExt cx="1845998" cy="4771503"/>
            </a:xfrm>
          </p:grpSpPr>
          <p:grpSp>
            <p:nvGrpSpPr>
              <p:cNvPr id="78" name="Group 77"/>
              <p:cNvGrpSpPr/>
              <p:nvPr/>
            </p:nvGrpSpPr>
            <p:grpSpPr>
              <a:xfrm>
                <a:off x="6014895" y="1313414"/>
                <a:ext cx="1845998" cy="4771503"/>
                <a:chOff x="2374595" y="1313414"/>
                <a:chExt cx="1773214" cy="4771503"/>
              </a:xfrm>
            </p:grpSpPr>
            <p:sp>
              <p:nvSpPr>
                <p:cNvPr id="79" name="Text Placeholder 15"/>
                <p:cNvSpPr txBox="1">
                  <a:spLocks/>
                </p:cNvSpPr>
                <p:nvPr/>
              </p:nvSpPr>
              <p:spPr>
                <a:xfrm>
                  <a:off x="2374595" y="1313414"/>
                  <a:ext cx="1773214" cy="4771503"/>
                </a:xfrm>
                <a:prstGeom prst="rect">
                  <a:avLst/>
                </a:prstGeom>
                <a:solidFill>
                  <a:schemeClr val="accent2"/>
                </a:solidFill>
              </p:spPr>
              <p:txBody>
                <a:bodyPr rtlCol="0" anchor="t">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smtClean="0"/>
                    <a:t>Straight Square</a:t>
                  </a:r>
                  <a:endParaRPr lang="en-US" sz="1200" dirty="0"/>
                </a:p>
              </p:txBody>
            </p:sp>
            <p:sp>
              <p:nvSpPr>
                <p:cNvPr id="80" name="Rectangle 79"/>
                <p:cNvSpPr/>
                <p:nvPr/>
              </p:nvSpPr>
              <p:spPr>
                <a:xfrm>
                  <a:off x="2427217" y="1623548"/>
                  <a:ext cx="1667970" cy="441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31" name="Group 30"/>
              <p:cNvGrpSpPr/>
              <p:nvPr/>
            </p:nvGrpSpPr>
            <p:grpSpPr>
              <a:xfrm>
                <a:off x="6171269" y="1648908"/>
                <a:ext cx="840002" cy="4275390"/>
                <a:chOff x="4083589" y="1410258"/>
                <a:chExt cx="955634" cy="5090660"/>
              </a:xfrm>
            </p:grpSpPr>
            <p:pic>
              <p:nvPicPr>
                <p:cNvPr id="32" name="Picture 31"/>
                <p:cNvPicPr>
                  <a:picLocks noChangeAspect="1"/>
                </p:cNvPicPr>
                <p:nvPr/>
              </p:nvPicPr>
              <p:blipFill>
                <a:blip r:embed="rId8"/>
                <a:stretch>
                  <a:fillRect/>
                </a:stretch>
              </p:blipFill>
              <p:spPr>
                <a:xfrm>
                  <a:off x="4083589" y="1410258"/>
                  <a:ext cx="494417" cy="5051066"/>
                </a:xfrm>
                <a:prstGeom prst="rect">
                  <a:avLst/>
                </a:prstGeom>
              </p:spPr>
            </p:pic>
            <p:pic>
              <p:nvPicPr>
                <p:cNvPr id="33" name="Picture 32"/>
                <p:cNvPicPr>
                  <a:picLocks noChangeAspect="1"/>
                </p:cNvPicPr>
                <p:nvPr/>
              </p:nvPicPr>
              <p:blipFill>
                <a:blip r:embed="rId9"/>
                <a:stretch>
                  <a:fillRect/>
                </a:stretch>
              </p:blipFill>
              <p:spPr>
                <a:xfrm>
                  <a:off x="4575779" y="1425746"/>
                  <a:ext cx="463444" cy="5075172"/>
                </a:xfrm>
                <a:prstGeom prst="rect">
                  <a:avLst/>
                </a:prstGeom>
              </p:spPr>
            </p:pic>
          </p:grpSp>
          <p:pic>
            <p:nvPicPr>
              <p:cNvPr id="37" name="Picture 36"/>
              <p:cNvPicPr>
                <a:picLocks noChangeAspect="1"/>
              </p:cNvPicPr>
              <p:nvPr/>
            </p:nvPicPr>
            <p:blipFill>
              <a:blip r:embed="rId10"/>
              <a:stretch>
                <a:fillRect/>
              </a:stretch>
            </p:blipFill>
            <p:spPr>
              <a:xfrm>
                <a:off x="7207891" y="1657996"/>
                <a:ext cx="400722" cy="4253064"/>
              </a:xfrm>
              <a:prstGeom prst="rect">
                <a:avLst/>
              </a:prstGeom>
            </p:spPr>
          </p:pic>
        </p:grpSp>
        <p:sp>
          <p:nvSpPr>
            <p:cNvPr id="81" name="Content Placeholder 1"/>
            <p:cNvSpPr txBox="1">
              <a:spLocks/>
            </p:cNvSpPr>
            <p:nvPr/>
          </p:nvSpPr>
          <p:spPr>
            <a:xfrm>
              <a:off x="5879862" y="5876615"/>
              <a:ext cx="1736434" cy="20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en-US" sz="700" b="1" dirty="0" smtClean="0">
                  <a:solidFill>
                    <a:srgbClr val="000000"/>
                  </a:solidFill>
                </a:rPr>
                <a:t>      Plain (St &amp; Al)        Cruciform (Al)</a:t>
              </a:r>
            </a:p>
          </p:txBody>
        </p:sp>
      </p:grpSp>
      <p:grpSp>
        <p:nvGrpSpPr>
          <p:cNvPr id="99" name="Group 98"/>
          <p:cNvGrpSpPr/>
          <p:nvPr/>
        </p:nvGrpSpPr>
        <p:grpSpPr>
          <a:xfrm>
            <a:off x="7839910" y="1348763"/>
            <a:ext cx="4072771" cy="4771503"/>
            <a:chOff x="7848223" y="1321727"/>
            <a:chExt cx="4072771" cy="4771503"/>
          </a:xfrm>
        </p:grpSpPr>
        <p:grpSp>
          <p:nvGrpSpPr>
            <p:cNvPr id="82" name="Group 81"/>
            <p:cNvGrpSpPr/>
            <p:nvPr/>
          </p:nvGrpSpPr>
          <p:grpSpPr>
            <a:xfrm>
              <a:off x="7848223" y="1321727"/>
              <a:ext cx="4072771" cy="4771503"/>
              <a:chOff x="2374595" y="1313414"/>
              <a:chExt cx="1773214" cy="4771503"/>
            </a:xfrm>
          </p:grpSpPr>
          <p:sp>
            <p:nvSpPr>
              <p:cNvPr id="83" name="Text Placeholder 15"/>
              <p:cNvSpPr txBox="1">
                <a:spLocks/>
              </p:cNvSpPr>
              <p:nvPr/>
            </p:nvSpPr>
            <p:spPr>
              <a:xfrm>
                <a:off x="2374595" y="1313414"/>
                <a:ext cx="1773214" cy="4771503"/>
              </a:xfrm>
              <a:prstGeom prst="rect">
                <a:avLst/>
              </a:prstGeom>
              <a:solidFill>
                <a:schemeClr val="accent1"/>
              </a:solidFill>
            </p:spPr>
            <p:txBody>
              <a:bodyPr rtlCol="0" anchor="t">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smtClean="0"/>
                  <a:t>Hinged Poles</a:t>
                </a:r>
                <a:endParaRPr lang="en-US" sz="1200" dirty="0"/>
              </a:p>
            </p:txBody>
          </p:sp>
          <p:sp>
            <p:nvSpPr>
              <p:cNvPr id="84" name="Rectangle 83"/>
              <p:cNvSpPr/>
              <p:nvPr/>
            </p:nvSpPr>
            <p:spPr>
              <a:xfrm>
                <a:off x="2402126" y="1623548"/>
                <a:ext cx="1718872" cy="441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p:cNvGrpSpPr/>
            <p:nvPr/>
          </p:nvGrpSpPr>
          <p:grpSpPr>
            <a:xfrm>
              <a:off x="8136396" y="1685527"/>
              <a:ext cx="893385" cy="4237048"/>
              <a:chOff x="88545" y="1443643"/>
              <a:chExt cx="1062217" cy="5032423"/>
            </a:xfrm>
          </p:grpSpPr>
          <p:pic>
            <p:nvPicPr>
              <p:cNvPr id="17" name="Picture 16"/>
              <p:cNvPicPr>
                <a:picLocks noChangeAspect="1"/>
              </p:cNvPicPr>
              <p:nvPr/>
            </p:nvPicPr>
            <p:blipFill>
              <a:blip r:embed="rId11">
                <a:clrChange>
                  <a:clrFrom>
                    <a:srgbClr val="FFFFFF"/>
                  </a:clrFrom>
                  <a:clrTo>
                    <a:srgbClr val="FFFFFF">
                      <a:alpha val="0"/>
                    </a:srgbClr>
                  </a:clrTo>
                </a:clrChange>
              </a:blip>
              <a:stretch>
                <a:fillRect/>
              </a:stretch>
            </p:blipFill>
            <p:spPr>
              <a:xfrm>
                <a:off x="88545" y="1443643"/>
                <a:ext cx="378428" cy="5032423"/>
              </a:xfrm>
              <a:prstGeom prst="rect">
                <a:avLst/>
              </a:prstGeom>
            </p:spPr>
          </p:pic>
          <p:pic>
            <p:nvPicPr>
              <p:cNvPr id="18" name="Picture 1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552" y="3534878"/>
                <a:ext cx="745210" cy="877665"/>
              </a:xfrm>
              <a:prstGeom prst="rect">
                <a:avLst/>
              </a:prstGeom>
            </p:spPr>
          </p:pic>
        </p:grpSp>
        <p:grpSp>
          <p:nvGrpSpPr>
            <p:cNvPr id="26" name="Group 25"/>
            <p:cNvGrpSpPr/>
            <p:nvPr/>
          </p:nvGrpSpPr>
          <p:grpSpPr>
            <a:xfrm>
              <a:off x="9063062" y="1705912"/>
              <a:ext cx="880035" cy="4241310"/>
              <a:chOff x="76626" y="1440240"/>
              <a:chExt cx="1088004" cy="5029724"/>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549" y="3481974"/>
                <a:ext cx="714081" cy="840999"/>
              </a:xfrm>
              <a:prstGeom prst="rect">
                <a:avLst/>
              </a:prstGeom>
            </p:spPr>
          </p:pic>
          <p:pic>
            <p:nvPicPr>
              <p:cNvPr id="28" name="Picture 27"/>
              <p:cNvPicPr>
                <a:picLocks noChangeAspect="1"/>
              </p:cNvPicPr>
              <p:nvPr/>
            </p:nvPicPr>
            <p:blipFill>
              <a:blip r:embed="rId14"/>
              <a:stretch>
                <a:fillRect/>
              </a:stretch>
            </p:blipFill>
            <p:spPr>
              <a:xfrm>
                <a:off x="76626" y="1440240"/>
                <a:ext cx="377726" cy="5029724"/>
              </a:xfrm>
              <a:prstGeom prst="rect">
                <a:avLst/>
              </a:prstGeom>
            </p:spPr>
          </p:pic>
        </p:grpSp>
        <p:pic>
          <p:nvPicPr>
            <p:cNvPr id="30" name="Picture 29"/>
            <p:cNvPicPr>
              <a:picLocks noChangeAspect="1"/>
            </p:cNvPicPr>
            <p:nvPr/>
          </p:nvPicPr>
          <p:blipFill>
            <a:blip r:embed="rId15">
              <a:clrChange>
                <a:clrFrom>
                  <a:srgbClr val="FFFFFF"/>
                </a:clrFrom>
                <a:clrTo>
                  <a:srgbClr val="FFFFFF">
                    <a:alpha val="0"/>
                  </a:srgbClr>
                </a:clrTo>
              </a:clrChange>
            </a:blip>
            <a:stretch>
              <a:fillRect/>
            </a:stretch>
          </p:blipFill>
          <p:spPr>
            <a:xfrm>
              <a:off x="9691551" y="1703832"/>
              <a:ext cx="1036411" cy="4229214"/>
            </a:xfrm>
            <a:prstGeom prst="rect">
              <a:avLst/>
            </a:prstGeom>
          </p:spPr>
        </p:pic>
        <p:grpSp>
          <p:nvGrpSpPr>
            <p:cNvPr id="34" name="Group 33"/>
            <p:cNvGrpSpPr/>
            <p:nvPr/>
          </p:nvGrpSpPr>
          <p:grpSpPr>
            <a:xfrm>
              <a:off x="10937006" y="1722123"/>
              <a:ext cx="903026" cy="4216786"/>
              <a:chOff x="-7558" y="1449992"/>
              <a:chExt cx="1051221" cy="5031927"/>
            </a:xfrm>
          </p:grpSpPr>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0518" y="3465260"/>
                <a:ext cx="733145" cy="874334"/>
              </a:xfrm>
              <a:prstGeom prst="rect">
                <a:avLst/>
              </a:prstGeom>
            </p:spPr>
          </p:pic>
          <p:pic>
            <p:nvPicPr>
              <p:cNvPr id="36" name="Picture 35"/>
              <p:cNvPicPr>
                <a:picLocks noChangeAspect="1"/>
              </p:cNvPicPr>
              <p:nvPr/>
            </p:nvPicPr>
            <p:blipFill>
              <a:blip r:embed="rId17"/>
              <a:stretch>
                <a:fillRect/>
              </a:stretch>
            </p:blipFill>
            <p:spPr>
              <a:xfrm>
                <a:off x="-7558" y="1449992"/>
                <a:ext cx="397257" cy="5031927"/>
              </a:xfrm>
              <a:prstGeom prst="rect">
                <a:avLst/>
              </a:prstGeom>
            </p:spPr>
          </p:pic>
        </p:grpSp>
        <p:sp>
          <p:nvSpPr>
            <p:cNvPr id="94" name="Content Placeholder 1"/>
            <p:cNvSpPr txBox="1">
              <a:spLocks/>
            </p:cNvSpPr>
            <p:nvPr/>
          </p:nvSpPr>
          <p:spPr>
            <a:xfrm>
              <a:off x="7911457" y="5872525"/>
              <a:ext cx="4009537" cy="20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en-US" sz="700" b="1" dirty="0" smtClean="0">
                  <a:solidFill>
                    <a:srgbClr val="000000"/>
                  </a:solidFill>
                </a:rPr>
                <a:t>   Round Tapered (Al)       Straight Round (Al)      Square Tapered (St)    Straight Square (Al) 	</a:t>
              </a:r>
            </a:p>
          </p:txBody>
        </p:sp>
      </p:grpSp>
      <p:grpSp>
        <p:nvGrpSpPr>
          <p:cNvPr id="97" name="Group 96"/>
          <p:cNvGrpSpPr/>
          <p:nvPr/>
        </p:nvGrpSpPr>
        <p:grpSpPr>
          <a:xfrm>
            <a:off x="2340896" y="1348763"/>
            <a:ext cx="1825836" cy="4771503"/>
            <a:chOff x="2374595" y="1313414"/>
            <a:chExt cx="1825836" cy="4771503"/>
          </a:xfrm>
        </p:grpSpPr>
        <p:grpSp>
          <p:nvGrpSpPr>
            <p:cNvPr id="58" name="Group 57"/>
            <p:cNvGrpSpPr/>
            <p:nvPr/>
          </p:nvGrpSpPr>
          <p:grpSpPr>
            <a:xfrm>
              <a:off x="2374595" y="1313414"/>
              <a:ext cx="1773214" cy="4771503"/>
              <a:chOff x="2374595" y="1313414"/>
              <a:chExt cx="1773214" cy="4771503"/>
            </a:xfrm>
          </p:grpSpPr>
          <p:sp>
            <p:nvSpPr>
              <p:cNvPr id="55" name="Text Placeholder 15"/>
              <p:cNvSpPr txBox="1">
                <a:spLocks/>
              </p:cNvSpPr>
              <p:nvPr/>
            </p:nvSpPr>
            <p:spPr>
              <a:xfrm>
                <a:off x="2374595" y="1313414"/>
                <a:ext cx="1773214" cy="4771503"/>
              </a:xfrm>
              <a:prstGeom prst="rect">
                <a:avLst/>
              </a:prstGeom>
              <a:solidFill>
                <a:schemeClr val="accent1"/>
              </a:solidFill>
            </p:spPr>
            <p:txBody>
              <a:bodyPr rtlCol="0" anchor="t">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smtClean="0"/>
                  <a:t>Straight Round</a:t>
                </a:r>
                <a:endParaRPr lang="en-US" sz="1200" dirty="0"/>
              </a:p>
            </p:txBody>
          </p:sp>
          <p:sp>
            <p:nvSpPr>
              <p:cNvPr id="56" name="Rectangle 55"/>
              <p:cNvSpPr/>
              <p:nvPr/>
            </p:nvSpPr>
            <p:spPr>
              <a:xfrm>
                <a:off x="2427217" y="1623548"/>
                <a:ext cx="1667970" cy="4419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9" name="Group 18"/>
              <p:cNvGrpSpPr/>
              <p:nvPr/>
            </p:nvGrpSpPr>
            <p:grpSpPr>
              <a:xfrm>
                <a:off x="2489923" y="1656676"/>
                <a:ext cx="729695" cy="4254155"/>
                <a:chOff x="2895600" y="1467196"/>
                <a:chExt cx="771425" cy="5035826"/>
              </a:xfrm>
            </p:grpSpPr>
            <p:pic>
              <p:nvPicPr>
                <p:cNvPr id="20" name="Picture 19"/>
                <p:cNvPicPr>
                  <a:picLocks noChangeAspect="1"/>
                </p:cNvPicPr>
                <p:nvPr/>
              </p:nvPicPr>
              <p:blipFill>
                <a:blip r:embed="rId18"/>
                <a:stretch>
                  <a:fillRect/>
                </a:stretch>
              </p:blipFill>
              <p:spPr>
                <a:xfrm>
                  <a:off x="2895600" y="1467196"/>
                  <a:ext cx="304800" cy="5035826"/>
                </a:xfrm>
                <a:prstGeom prst="rect">
                  <a:avLst/>
                </a:prstGeom>
              </p:spPr>
            </p:pic>
            <p:pic>
              <p:nvPicPr>
                <p:cNvPr id="21" name="Picture 20"/>
                <p:cNvPicPr>
                  <a:picLocks noChangeAspect="1"/>
                </p:cNvPicPr>
                <p:nvPr/>
              </p:nvPicPr>
              <p:blipFill>
                <a:blip r:embed="rId19"/>
                <a:stretch>
                  <a:fillRect/>
                </a:stretch>
              </p:blipFill>
              <p:spPr>
                <a:xfrm>
                  <a:off x="3276600" y="1467196"/>
                  <a:ext cx="390425" cy="5035826"/>
                </a:xfrm>
                <a:prstGeom prst="rect">
                  <a:avLst/>
                </a:prstGeom>
              </p:spPr>
            </p:pic>
          </p:grpSp>
          <p:grpSp>
            <p:nvGrpSpPr>
              <p:cNvPr id="22" name="Group 21"/>
              <p:cNvGrpSpPr/>
              <p:nvPr/>
            </p:nvGrpSpPr>
            <p:grpSpPr>
              <a:xfrm>
                <a:off x="3308441" y="1656675"/>
                <a:ext cx="715953" cy="4254155"/>
                <a:chOff x="3131578" y="1472737"/>
                <a:chExt cx="755989" cy="5047663"/>
              </a:xfrm>
            </p:grpSpPr>
            <p:pic>
              <p:nvPicPr>
                <p:cNvPr id="24" name="Picture 23"/>
                <p:cNvPicPr>
                  <a:picLocks noChangeAspect="1"/>
                </p:cNvPicPr>
                <p:nvPr/>
              </p:nvPicPr>
              <p:blipFill>
                <a:blip r:embed="rId20"/>
                <a:stretch>
                  <a:fillRect/>
                </a:stretch>
              </p:blipFill>
              <p:spPr>
                <a:xfrm>
                  <a:off x="3131578" y="1481205"/>
                  <a:ext cx="371298" cy="5032423"/>
                </a:xfrm>
                <a:prstGeom prst="rect">
                  <a:avLst/>
                </a:prstGeom>
              </p:spPr>
            </p:pic>
            <p:pic>
              <p:nvPicPr>
                <p:cNvPr id="25" name="Picture 24"/>
                <p:cNvPicPr>
                  <a:picLocks noChangeAspect="1"/>
                </p:cNvPicPr>
                <p:nvPr/>
              </p:nvPicPr>
              <p:blipFill>
                <a:blip r:embed="rId21"/>
                <a:stretch>
                  <a:fillRect/>
                </a:stretch>
              </p:blipFill>
              <p:spPr>
                <a:xfrm>
                  <a:off x="3516610" y="1472737"/>
                  <a:ext cx="370957" cy="5047663"/>
                </a:xfrm>
                <a:prstGeom prst="rect">
                  <a:avLst/>
                </a:prstGeom>
              </p:spPr>
            </p:pic>
          </p:grpSp>
        </p:grpSp>
        <p:sp>
          <p:nvSpPr>
            <p:cNvPr id="96" name="Content Placeholder 1"/>
            <p:cNvSpPr txBox="1">
              <a:spLocks/>
            </p:cNvSpPr>
            <p:nvPr/>
          </p:nvSpPr>
          <p:spPr>
            <a:xfrm>
              <a:off x="2455969" y="5850946"/>
              <a:ext cx="1744462" cy="20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en-US" sz="700" b="1" smtClean="0">
                  <a:solidFill>
                    <a:srgbClr val="000000"/>
                  </a:solidFill>
                </a:rPr>
                <a:t> Plain (St &amp; Al)        Fluted (St &amp; Al)                   </a:t>
              </a:r>
              <a:endParaRPr lang="en-US" sz="700" b="1" dirty="0" smtClean="0">
                <a:solidFill>
                  <a:srgbClr val="000000"/>
                </a:solidFill>
              </a:endParaRPr>
            </a:p>
          </p:txBody>
        </p:sp>
      </p:grpSp>
    </p:spTree>
    <p:extLst>
      <p:ext uri="{BB962C8B-B14F-4D97-AF65-F5344CB8AC3E}">
        <p14:creationId xmlns:p14="http://schemas.microsoft.com/office/powerpoint/2010/main" val="2067863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908" y="285613"/>
            <a:ext cx="10515600" cy="1325563"/>
          </a:xfrm>
        </p:spPr>
        <p:txBody>
          <a:bodyPr>
            <a:normAutofit/>
          </a:bodyPr>
          <a:lstStyle/>
          <a:p>
            <a:r>
              <a:rPr lang="en-US" dirty="0" smtClean="0"/>
              <a:t>Cheat Sheet: Standard Pole Types</a:t>
            </a:r>
            <a:endParaRPr lang="en-US" dirty="0"/>
          </a:p>
        </p:txBody>
      </p:sp>
      <p:pic>
        <p:nvPicPr>
          <p:cNvPr id="3" name="Picture 2"/>
          <p:cNvPicPr>
            <a:picLocks noChangeAspect="1"/>
          </p:cNvPicPr>
          <p:nvPr/>
        </p:nvPicPr>
        <p:blipFill>
          <a:blip r:embed="rId3"/>
          <a:stretch>
            <a:fillRect/>
          </a:stretch>
        </p:blipFill>
        <p:spPr>
          <a:xfrm>
            <a:off x="3969965" y="1434178"/>
            <a:ext cx="3577487" cy="46427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33252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43" y="351942"/>
            <a:ext cx="10515600" cy="1325563"/>
          </a:xfrm>
        </p:spPr>
        <p:txBody>
          <a:bodyPr>
            <a:normAutofit/>
          </a:bodyPr>
          <a:lstStyle/>
          <a:p>
            <a:r>
              <a:rPr lang="en-US" dirty="0" smtClean="0"/>
              <a:t>Additional Shapes and Assemblies</a:t>
            </a:r>
            <a:endParaRPr lang="en-US" dirty="0"/>
          </a:p>
        </p:txBody>
      </p:sp>
      <p:sp>
        <p:nvSpPr>
          <p:cNvPr id="16" name="Content Placeholder 2"/>
          <p:cNvSpPr txBox="1">
            <a:spLocks/>
          </p:cNvSpPr>
          <p:nvPr/>
        </p:nvSpPr>
        <p:spPr>
          <a:xfrm>
            <a:off x="3598498" y="5842369"/>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Fluted Poles</a:t>
            </a:r>
          </a:p>
        </p:txBody>
      </p:sp>
      <p:sp>
        <p:nvSpPr>
          <p:cNvPr id="18" name="Content Placeholder 2"/>
          <p:cNvSpPr txBox="1">
            <a:spLocks/>
          </p:cNvSpPr>
          <p:nvPr/>
        </p:nvSpPr>
        <p:spPr>
          <a:xfrm>
            <a:off x="6559523" y="5842369"/>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Curved Aluminum Options</a:t>
            </a:r>
          </a:p>
        </p:txBody>
      </p:sp>
      <p:sp>
        <p:nvSpPr>
          <p:cNvPr id="19" name="Content Placeholder 2"/>
          <p:cNvSpPr txBox="1">
            <a:spLocks/>
          </p:cNvSpPr>
          <p:nvPr/>
        </p:nvSpPr>
        <p:spPr>
          <a:xfrm>
            <a:off x="684989" y="5842369"/>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Posts and Bases</a:t>
            </a:r>
          </a:p>
        </p:txBody>
      </p:sp>
      <p:sp>
        <p:nvSpPr>
          <p:cNvPr id="20" name="Content Placeholder 2"/>
          <p:cNvSpPr txBox="1">
            <a:spLocks/>
          </p:cNvSpPr>
          <p:nvPr/>
        </p:nvSpPr>
        <p:spPr>
          <a:xfrm>
            <a:off x="9490520" y="5842369"/>
            <a:ext cx="2038351" cy="242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000" dirty="0" smtClean="0"/>
              <a:t>Arm Assemblies</a:t>
            </a:r>
          </a:p>
        </p:txBody>
      </p:sp>
      <p:pic>
        <p:nvPicPr>
          <p:cNvPr id="5" name="Picture 4"/>
          <p:cNvPicPr>
            <a:picLocks noChangeAspect="1"/>
          </p:cNvPicPr>
          <p:nvPr/>
        </p:nvPicPr>
        <p:blipFill>
          <a:blip r:embed="rId3"/>
          <a:stretch>
            <a:fillRect/>
          </a:stretch>
        </p:blipFill>
        <p:spPr>
          <a:xfrm>
            <a:off x="3385814" y="1937562"/>
            <a:ext cx="2503912" cy="3748282"/>
          </a:xfrm>
          <a:prstGeom prst="rect">
            <a:avLst/>
          </a:prstGeom>
        </p:spPr>
      </p:pic>
      <p:pic>
        <p:nvPicPr>
          <p:cNvPr id="6" name="Picture 5"/>
          <p:cNvPicPr>
            <a:picLocks noChangeAspect="1"/>
          </p:cNvPicPr>
          <p:nvPr/>
        </p:nvPicPr>
        <p:blipFill>
          <a:blip r:embed="rId4"/>
          <a:stretch>
            <a:fillRect/>
          </a:stretch>
        </p:blipFill>
        <p:spPr>
          <a:xfrm>
            <a:off x="6325901" y="1930887"/>
            <a:ext cx="2505596" cy="3756480"/>
          </a:xfrm>
          <a:prstGeom prst="rect">
            <a:avLst/>
          </a:prstGeom>
        </p:spPr>
      </p:pic>
      <p:pic>
        <p:nvPicPr>
          <p:cNvPr id="7" name="Picture 6"/>
          <p:cNvPicPr>
            <a:picLocks noChangeAspect="1"/>
          </p:cNvPicPr>
          <p:nvPr/>
        </p:nvPicPr>
        <p:blipFill>
          <a:blip r:embed="rId5"/>
          <a:stretch>
            <a:fillRect/>
          </a:stretch>
        </p:blipFill>
        <p:spPr>
          <a:xfrm>
            <a:off x="456754" y="1930887"/>
            <a:ext cx="2499240" cy="3756480"/>
          </a:xfrm>
          <a:prstGeom prst="rect">
            <a:avLst/>
          </a:prstGeom>
        </p:spPr>
      </p:pic>
      <p:pic>
        <p:nvPicPr>
          <p:cNvPr id="8" name="Picture 7"/>
          <p:cNvPicPr>
            <a:picLocks noChangeAspect="1"/>
          </p:cNvPicPr>
          <p:nvPr/>
        </p:nvPicPr>
        <p:blipFill rotWithShape="1">
          <a:blip r:embed="rId6"/>
          <a:srcRect l="53449" r="2486"/>
          <a:stretch/>
        </p:blipFill>
        <p:spPr>
          <a:xfrm>
            <a:off x="9261317" y="1937562"/>
            <a:ext cx="2511086" cy="3748282"/>
          </a:xfrm>
          <a:prstGeom prst="rect">
            <a:avLst/>
          </a:prstGeom>
        </p:spPr>
      </p:pic>
    </p:spTree>
    <p:extLst>
      <p:ext uri="{BB962C8B-B14F-4D97-AF65-F5344CB8AC3E}">
        <p14:creationId xmlns:p14="http://schemas.microsoft.com/office/powerpoint/2010/main" val="204788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7" y="285613"/>
            <a:ext cx="10515600" cy="1325563"/>
          </a:xfrm>
        </p:spPr>
        <p:txBody>
          <a:bodyPr/>
          <a:lstStyle/>
          <a:p>
            <a:r>
              <a:rPr lang="en-US" dirty="0" smtClean="0"/>
              <a:t>Historic and Contemporary Posts</a:t>
            </a:r>
            <a:endParaRPr lang="en-US" dirty="0"/>
          </a:p>
        </p:txBody>
      </p:sp>
      <p:pic>
        <p:nvPicPr>
          <p:cNvPr id="11" name="Picture 10"/>
          <p:cNvPicPr>
            <a:picLocks noChangeAspect="1"/>
          </p:cNvPicPr>
          <p:nvPr/>
        </p:nvPicPr>
        <p:blipFill rotWithShape="1">
          <a:blip r:embed="rId3"/>
          <a:srcRect b="50416"/>
          <a:stretch/>
        </p:blipFill>
        <p:spPr>
          <a:xfrm>
            <a:off x="3596735" y="3681352"/>
            <a:ext cx="5561020" cy="2332350"/>
          </a:xfrm>
          <a:prstGeom prst="rect">
            <a:avLst/>
          </a:prstGeom>
        </p:spPr>
      </p:pic>
      <p:pic>
        <p:nvPicPr>
          <p:cNvPr id="3" name="Picture 2"/>
          <p:cNvPicPr>
            <a:picLocks noChangeAspect="1"/>
          </p:cNvPicPr>
          <p:nvPr/>
        </p:nvPicPr>
        <p:blipFill rotWithShape="1">
          <a:blip r:embed="rId4"/>
          <a:srcRect l="11030" b="5600"/>
          <a:stretch/>
        </p:blipFill>
        <p:spPr>
          <a:xfrm>
            <a:off x="9092655" y="1354646"/>
            <a:ext cx="2922356" cy="4653413"/>
          </a:xfrm>
          <a:prstGeom prst="rect">
            <a:avLst/>
          </a:prstGeom>
          <a:effectLst>
            <a:outerShdw blurRad="63500" sx="102000" sy="102000" algn="ctr" rotWithShape="0">
              <a:prstClr val="black">
                <a:alpha val="40000"/>
              </a:prstClr>
            </a:outerShdw>
          </a:effectLst>
        </p:spPr>
      </p:pic>
      <p:sp>
        <p:nvSpPr>
          <p:cNvPr id="6" name="Content Placeholder 2"/>
          <p:cNvSpPr txBox="1">
            <a:spLocks/>
          </p:cNvSpPr>
          <p:nvPr/>
        </p:nvSpPr>
        <p:spPr>
          <a:xfrm>
            <a:off x="364066" y="2315906"/>
            <a:ext cx="3297768"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700" dirty="0" smtClean="0">
                <a:solidFill>
                  <a:srgbClr val="000000"/>
                </a:solidFill>
              </a:rPr>
              <a:t>One piece design</a:t>
            </a:r>
          </a:p>
          <a:p>
            <a:pPr lvl="1"/>
            <a:r>
              <a:rPr lang="en-US" sz="1300" dirty="0" smtClean="0">
                <a:solidFill>
                  <a:srgbClr val="000000"/>
                </a:solidFill>
              </a:rPr>
              <a:t>Base and post welded together</a:t>
            </a:r>
          </a:p>
          <a:p>
            <a:r>
              <a:rPr lang="en-US" sz="1700" dirty="0" smtClean="0">
                <a:solidFill>
                  <a:srgbClr val="000000"/>
                </a:solidFill>
              </a:rPr>
              <a:t>Built in </a:t>
            </a:r>
            <a:r>
              <a:rPr lang="en-US" sz="1700" dirty="0" err="1" smtClean="0">
                <a:solidFill>
                  <a:srgbClr val="000000"/>
                </a:solidFill>
              </a:rPr>
              <a:t>handhole</a:t>
            </a:r>
            <a:r>
              <a:rPr lang="en-US" sz="1700" dirty="0" smtClean="0">
                <a:solidFill>
                  <a:srgbClr val="000000"/>
                </a:solidFill>
              </a:rPr>
              <a:t> for easy installation on anchor bolts</a:t>
            </a:r>
          </a:p>
          <a:p>
            <a:r>
              <a:rPr lang="en-US" sz="1700" dirty="0" smtClean="0">
                <a:solidFill>
                  <a:srgbClr val="000000"/>
                </a:solidFill>
              </a:rPr>
              <a:t>Fluted or non-fluted shafts</a:t>
            </a:r>
            <a:endParaRPr lang="en-US" sz="1700" dirty="0">
              <a:solidFill>
                <a:srgbClr val="000000"/>
              </a:solidFill>
            </a:endParaRPr>
          </a:p>
        </p:txBody>
      </p:sp>
      <p:sp>
        <p:nvSpPr>
          <p:cNvPr id="7" name="Text Placeholder 15"/>
          <p:cNvSpPr txBox="1">
            <a:spLocks/>
          </p:cNvSpPr>
          <p:nvPr/>
        </p:nvSpPr>
        <p:spPr>
          <a:xfrm>
            <a:off x="364067" y="150905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Posts</a:t>
            </a:r>
            <a:endParaRPr lang="en-US" dirty="0"/>
          </a:p>
        </p:txBody>
      </p:sp>
      <p:pic>
        <p:nvPicPr>
          <p:cNvPr id="8" name="Picture 7"/>
          <p:cNvPicPr>
            <a:picLocks noChangeAspect="1"/>
          </p:cNvPicPr>
          <p:nvPr/>
        </p:nvPicPr>
        <p:blipFill rotWithShape="1">
          <a:blip r:embed="rId3"/>
          <a:srcRect l="27595" t="49537"/>
          <a:stretch/>
        </p:blipFill>
        <p:spPr>
          <a:xfrm>
            <a:off x="4294946" y="1354646"/>
            <a:ext cx="4026442" cy="2373713"/>
          </a:xfrm>
          <a:prstGeom prst="rect">
            <a:avLst/>
          </a:prstGeom>
        </p:spPr>
      </p:pic>
      <p:sp>
        <p:nvSpPr>
          <p:cNvPr id="10" name="Rectangle 9"/>
          <p:cNvSpPr/>
          <p:nvPr/>
        </p:nvSpPr>
        <p:spPr>
          <a:xfrm>
            <a:off x="-3302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spTree>
    <p:extLst>
      <p:ext uri="{BB962C8B-B14F-4D97-AF65-F5344CB8AC3E}">
        <p14:creationId xmlns:p14="http://schemas.microsoft.com/office/powerpoint/2010/main" val="963786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89" y="285613"/>
            <a:ext cx="10515600" cy="1325563"/>
          </a:xfrm>
        </p:spPr>
        <p:txBody>
          <a:bodyPr>
            <a:normAutofit/>
          </a:bodyPr>
          <a:lstStyle/>
          <a:p>
            <a:r>
              <a:rPr lang="en-US" dirty="0" smtClean="0"/>
              <a:t>Flute Options</a:t>
            </a:r>
            <a:endParaRPr lang="en-US" dirty="0"/>
          </a:p>
        </p:txBody>
      </p:sp>
      <p:sp>
        <p:nvSpPr>
          <p:cNvPr id="5" name="Content Placeholder 1"/>
          <p:cNvSpPr>
            <a:spLocks noGrp="1"/>
          </p:cNvSpPr>
          <p:nvPr>
            <p:ph idx="1"/>
          </p:nvPr>
        </p:nvSpPr>
        <p:spPr>
          <a:xfrm>
            <a:off x="1309217" y="3816752"/>
            <a:ext cx="9573567" cy="2514600"/>
          </a:xfrm>
          <a:prstGeom prst="rect">
            <a:avLst/>
          </a:prstGeom>
        </p:spPr>
        <p:txBody>
          <a:bodyPr>
            <a:normAutofit/>
          </a:bodyPr>
          <a:lstStyle/>
          <a:p>
            <a:r>
              <a:rPr lang="en-US" sz="2400" dirty="0" smtClean="0"/>
              <a:t>Valmont offers the most flute options in the industry</a:t>
            </a:r>
          </a:p>
          <a:p>
            <a:r>
              <a:rPr lang="en-US" sz="2400" dirty="0" smtClean="0"/>
              <a:t>Clean, crisp, and uniform flute transitions</a:t>
            </a:r>
          </a:p>
          <a:p>
            <a:r>
              <a:rPr lang="en-US" sz="2400" dirty="0" smtClean="0"/>
              <a:t>Ability to start and stop anywhere along the pole shaft</a:t>
            </a:r>
          </a:p>
          <a:p>
            <a:r>
              <a:rPr lang="en-US" sz="2400" b="1" dirty="0" smtClean="0"/>
              <a:t> </a:t>
            </a:r>
            <a:r>
              <a:rPr lang="en-US" sz="2400" b="1" dirty="0" smtClean="0">
                <a:solidFill>
                  <a:srgbClr val="D6CC00"/>
                </a:solidFill>
              </a:rPr>
              <a:t>Yellow</a:t>
            </a:r>
            <a:r>
              <a:rPr lang="en-US" sz="2400" dirty="0" smtClean="0"/>
              <a:t> = Valmont </a:t>
            </a:r>
            <a:r>
              <a:rPr lang="en-US" sz="2400" dirty="0" smtClean="0"/>
              <a:t>specific </a:t>
            </a:r>
            <a:r>
              <a:rPr lang="en-US" sz="2400" dirty="0" smtClean="0"/>
              <a:t>shape</a:t>
            </a:r>
          </a:p>
        </p:txBody>
      </p:sp>
      <p:pic>
        <p:nvPicPr>
          <p:cNvPr id="9" name="Picture 8"/>
          <p:cNvPicPr>
            <a:picLocks noChangeAspect="1"/>
          </p:cNvPicPr>
          <p:nvPr/>
        </p:nvPicPr>
        <p:blipFill>
          <a:blip r:embed="rId3"/>
          <a:stretch>
            <a:fillRect/>
          </a:stretch>
        </p:blipFill>
        <p:spPr>
          <a:xfrm>
            <a:off x="1524001" y="1730462"/>
            <a:ext cx="9144000" cy="1801534"/>
          </a:xfrm>
          <a:prstGeom prst="rect">
            <a:avLst/>
          </a:prstGeom>
        </p:spPr>
      </p:pic>
    </p:spTree>
    <p:extLst>
      <p:ext uri="{BB962C8B-B14F-4D97-AF65-F5344CB8AC3E}">
        <p14:creationId xmlns:p14="http://schemas.microsoft.com/office/powerpoint/2010/main" val="1708843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29" y="285613"/>
            <a:ext cx="10515600" cy="1325563"/>
          </a:xfrm>
        </p:spPr>
        <p:txBody>
          <a:bodyPr/>
          <a:lstStyle/>
          <a:p>
            <a:r>
              <a:rPr lang="en-US" dirty="0" smtClean="0"/>
              <a:t>Flute Options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870" y="1385871"/>
            <a:ext cx="2904183" cy="4588608"/>
          </a:xfrm>
          <a:prstGeom prst="rect">
            <a:avLst/>
          </a:prstGeom>
          <a:effectLst>
            <a:outerShdw blurRad="63500" sx="102000" sy="102000" algn="ctr" rotWithShape="0">
              <a:prstClr val="black">
                <a:alpha val="40000"/>
              </a:prstClr>
            </a:outerShdw>
          </a:effectLst>
        </p:spPr>
      </p:pic>
      <p:grpSp>
        <p:nvGrpSpPr>
          <p:cNvPr id="3" name="Group 2"/>
          <p:cNvGrpSpPr/>
          <p:nvPr/>
        </p:nvGrpSpPr>
        <p:grpSpPr>
          <a:xfrm>
            <a:off x="5897578" y="1413146"/>
            <a:ext cx="4393836" cy="4597400"/>
            <a:chOff x="5276168" y="1371600"/>
            <a:chExt cx="5125132" cy="5362576"/>
          </a:xfrm>
        </p:grpSpPr>
        <p:pic>
          <p:nvPicPr>
            <p:cNvPr id="7" name="Picture 6"/>
            <p:cNvPicPr>
              <a:picLocks noChangeAspect="1"/>
            </p:cNvPicPr>
            <p:nvPr/>
          </p:nvPicPr>
          <p:blipFill>
            <a:blip r:embed="rId4"/>
            <a:stretch>
              <a:fillRect/>
            </a:stretch>
          </p:blipFill>
          <p:spPr>
            <a:xfrm>
              <a:off x="5276168" y="1371600"/>
              <a:ext cx="476416" cy="5362575"/>
            </a:xfrm>
            <a:prstGeom prst="rect">
              <a:avLst/>
            </a:prstGeom>
          </p:spPr>
        </p:pic>
        <p:pic>
          <p:nvPicPr>
            <p:cNvPr id="9" name="Picture 8"/>
            <p:cNvPicPr>
              <a:picLocks noChangeAspect="1"/>
            </p:cNvPicPr>
            <p:nvPr/>
          </p:nvPicPr>
          <p:blipFill>
            <a:blip r:embed="rId5"/>
            <a:stretch>
              <a:fillRect/>
            </a:stretch>
          </p:blipFill>
          <p:spPr>
            <a:xfrm>
              <a:off x="7600268" y="1371601"/>
              <a:ext cx="476932" cy="5362575"/>
            </a:xfrm>
            <a:prstGeom prst="rect">
              <a:avLst/>
            </a:prstGeom>
          </p:spPr>
        </p:pic>
        <p:sp>
          <p:nvSpPr>
            <p:cNvPr id="11" name="Rectangle 10"/>
            <p:cNvSpPr/>
            <p:nvPr/>
          </p:nvSpPr>
          <p:spPr>
            <a:xfrm>
              <a:off x="5732090" y="4457700"/>
              <a:ext cx="2046328" cy="753904"/>
            </a:xfrm>
            <a:prstGeom prst="rect">
              <a:avLst/>
            </a:prstGeom>
            <a:noFill/>
          </p:spPr>
          <p:txBody>
            <a:bodyPr wrap="square" lIns="91440" tIns="45720" rIns="91440" bIns="45720">
              <a:spAutoFit/>
            </a:bodyPr>
            <a:lstStyle/>
            <a:p>
              <a:pPr algn="ctr"/>
              <a:r>
                <a:rPr lang="en-US" dirty="0">
                  <a:ln w="0"/>
                  <a:solidFill>
                    <a:srgbClr val="000000"/>
                  </a:solidFill>
                  <a:cs typeface="Arial" panose="020B0604020202020204" pitchFamily="34" charset="0"/>
                </a:rPr>
                <a:t>Start and Stop Flutes</a:t>
              </a:r>
            </a:p>
          </p:txBody>
        </p:sp>
        <p:sp>
          <p:nvSpPr>
            <p:cNvPr id="12" name="Rectangle 11"/>
            <p:cNvSpPr/>
            <p:nvPr/>
          </p:nvSpPr>
          <p:spPr>
            <a:xfrm>
              <a:off x="8077200" y="2137372"/>
              <a:ext cx="2324100" cy="1723210"/>
            </a:xfrm>
            <a:prstGeom prst="rect">
              <a:avLst/>
            </a:prstGeom>
            <a:noFill/>
          </p:spPr>
          <p:txBody>
            <a:bodyPr wrap="square" lIns="91440" tIns="45720" rIns="91440" bIns="45720">
              <a:spAutoFit/>
            </a:bodyPr>
            <a:lstStyle/>
            <a:p>
              <a:pPr algn="ctr"/>
              <a:r>
                <a:rPr lang="en-US" dirty="0">
                  <a:ln w="0"/>
                  <a:solidFill>
                    <a:srgbClr val="000000"/>
                  </a:solidFill>
                  <a:cs typeface="Arial" panose="020B0604020202020204" pitchFamily="34" charset="0"/>
                </a:rPr>
                <a:t>Accommodate Top and Side Mounting Fixtures and Arms</a:t>
              </a:r>
            </a:p>
          </p:txBody>
        </p:sp>
        <p:sp>
          <p:nvSpPr>
            <p:cNvPr id="13" name="Rectangle 12"/>
            <p:cNvSpPr/>
            <p:nvPr/>
          </p:nvSpPr>
          <p:spPr>
            <a:xfrm>
              <a:off x="8077200" y="4589661"/>
              <a:ext cx="2324100" cy="1077006"/>
            </a:xfrm>
            <a:prstGeom prst="rect">
              <a:avLst/>
            </a:prstGeom>
            <a:noFill/>
          </p:spPr>
          <p:txBody>
            <a:bodyPr wrap="square" lIns="91440" tIns="45720" rIns="91440" bIns="45720">
              <a:spAutoFit/>
            </a:bodyPr>
            <a:lstStyle/>
            <a:p>
              <a:pPr algn="ctr"/>
              <a:r>
                <a:rPr lang="en-US" dirty="0">
                  <a:ln w="0"/>
                  <a:solidFill>
                    <a:srgbClr val="000000"/>
                  </a:solidFill>
                  <a:cs typeface="Arial" panose="020B0604020202020204" pitchFamily="34" charset="0"/>
                </a:rPr>
                <a:t>Accommodate Decorative Bases</a:t>
              </a:r>
            </a:p>
          </p:txBody>
        </p:sp>
        <p:cxnSp>
          <p:nvCxnSpPr>
            <p:cNvPr id="15" name="Elbow Connector 14"/>
            <p:cNvCxnSpPr>
              <a:stCxn id="11" idx="0"/>
            </p:cNvCxnSpPr>
            <p:nvPr/>
          </p:nvCxnSpPr>
          <p:spPr>
            <a:xfrm rot="5400000" flipH="1" flipV="1">
              <a:off x="5945479" y="2714775"/>
              <a:ext cx="2552700" cy="93314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9" name="Elbow Connector 58"/>
            <p:cNvCxnSpPr/>
            <p:nvPr/>
          </p:nvCxnSpPr>
          <p:spPr>
            <a:xfrm flipV="1">
              <a:off x="5821505" y="5643614"/>
              <a:ext cx="1864145" cy="871487"/>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2" name="Straight Connector 61"/>
            <p:cNvCxnSpPr>
              <a:stCxn id="11" idx="2"/>
            </p:cNvCxnSpPr>
            <p:nvPr/>
          </p:nvCxnSpPr>
          <p:spPr>
            <a:xfrm flipH="1">
              <a:off x="6753577" y="5211604"/>
              <a:ext cx="1677" cy="432010"/>
            </a:xfrm>
            <a:prstGeom prst="line">
              <a:avLst/>
            </a:prstGeom>
          </p:spPr>
          <p:style>
            <a:lnRef idx="1">
              <a:schemeClr val="dk1"/>
            </a:lnRef>
            <a:fillRef idx="0">
              <a:schemeClr val="dk1"/>
            </a:fillRef>
            <a:effectRef idx="0">
              <a:schemeClr val="dk1"/>
            </a:effectRef>
            <a:fontRef idx="minor">
              <a:schemeClr val="tx1"/>
            </a:fontRef>
          </p:style>
        </p:cxnSp>
        <p:sp>
          <p:nvSpPr>
            <p:cNvPr id="65" name="Right Bracket 64"/>
            <p:cNvSpPr/>
            <p:nvPr/>
          </p:nvSpPr>
          <p:spPr>
            <a:xfrm>
              <a:off x="7993204" y="1371600"/>
              <a:ext cx="83996" cy="533400"/>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0000"/>
                </a:solidFill>
              </a:endParaRPr>
            </a:p>
          </p:txBody>
        </p:sp>
        <p:cxnSp>
          <p:nvCxnSpPr>
            <p:cNvPr id="70" name="Elbow Connector 69"/>
            <p:cNvCxnSpPr>
              <a:endCxn id="12" idx="0"/>
            </p:cNvCxnSpPr>
            <p:nvPr/>
          </p:nvCxnSpPr>
          <p:spPr>
            <a:xfrm>
              <a:off x="8077200" y="1638301"/>
              <a:ext cx="1162050" cy="499070"/>
            </a:xfrm>
            <a:prstGeom prst="bentConnector2">
              <a:avLst/>
            </a:prstGeom>
          </p:spPr>
          <p:style>
            <a:lnRef idx="1">
              <a:schemeClr val="dk1"/>
            </a:lnRef>
            <a:fillRef idx="0">
              <a:schemeClr val="dk1"/>
            </a:fillRef>
            <a:effectRef idx="0">
              <a:schemeClr val="dk1"/>
            </a:effectRef>
            <a:fontRef idx="minor">
              <a:schemeClr val="tx1"/>
            </a:fontRef>
          </p:style>
        </p:cxnSp>
        <p:sp>
          <p:nvSpPr>
            <p:cNvPr id="83" name="Right Bracket 82"/>
            <p:cNvSpPr/>
            <p:nvPr/>
          </p:nvSpPr>
          <p:spPr>
            <a:xfrm>
              <a:off x="8130147" y="5643614"/>
              <a:ext cx="86751" cy="1023887"/>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000000"/>
                </a:solidFill>
              </a:endParaRPr>
            </a:p>
          </p:txBody>
        </p:sp>
        <p:cxnSp>
          <p:nvCxnSpPr>
            <p:cNvPr id="102" name="Elbow Connector 101"/>
            <p:cNvCxnSpPr>
              <a:stCxn id="13" idx="2"/>
              <a:endCxn id="83" idx="2"/>
            </p:cNvCxnSpPr>
            <p:nvPr/>
          </p:nvCxnSpPr>
          <p:spPr>
            <a:xfrm rot="5400000">
              <a:off x="8483630" y="5399936"/>
              <a:ext cx="488890" cy="1022352"/>
            </a:xfrm>
            <a:prstGeom prst="bentConnector4">
              <a:avLst>
                <a:gd name="adj1" fmla="val 99672"/>
                <a:gd name="adj2" fmla="val 64398"/>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66160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12" y="285613"/>
            <a:ext cx="10515600" cy="1325563"/>
          </a:xfrm>
        </p:spPr>
        <p:txBody>
          <a:bodyPr>
            <a:normAutofit/>
          </a:bodyPr>
          <a:lstStyle/>
          <a:p>
            <a:r>
              <a:rPr lang="en-US" dirty="0" smtClean="0"/>
              <a:t>Square Aluminum Shapes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736" t="497" r="7293" b="-497"/>
          <a:stretch/>
        </p:blipFill>
        <p:spPr>
          <a:xfrm>
            <a:off x="8572500" y="3473310"/>
            <a:ext cx="2755900" cy="2552700"/>
          </a:xfrm>
          <a:prstGeom prst="rect">
            <a:avLst/>
          </a:prstGeom>
        </p:spPr>
      </p:pic>
      <p:sp>
        <p:nvSpPr>
          <p:cNvPr id="9" name="Text Placeholder 15"/>
          <p:cNvSpPr txBox="1">
            <a:spLocks/>
          </p:cNvSpPr>
          <p:nvPr/>
        </p:nvSpPr>
        <p:spPr>
          <a:xfrm>
            <a:off x="838201" y="1653940"/>
            <a:ext cx="3297767" cy="622306"/>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Benefits</a:t>
            </a:r>
            <a:endParaRPr lang="en-US" dirty="0"/>
          </a:p>
        </p:txBody>
      </p:sp>
      <p:sp>
        <p:nvSpPr>
          <p:cNvPr id="11" name="Text Placeholder 14"/>
          <p:cNvSpPr txBox="1">
            <a:spLocks/>
          </p:cNvSpPr>
          <p:nvPr/>
        </p:nvSpPr>
        <p:spPr>
          <a:xfrm>
            <a:off x="4460971" y="1650835"/>
            <a:ext cx="3297766" cy="636903"/>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Drawbacks</a:t>
            </a:r>
            <a:endParaRPr lang="en-US" dirty="0"/>
          </a:p>
        </p:txBody>
      </p:sp>
      <p:sp>
        <p:nvSpPr>
          <p:cNvPr id="12" name="Content Placeholder 2"/>
          <p:cNvSpPr txBox="1">
            <a:spLocks/>
          </p:cNvSpPr>
          <p:nvPr/>
        </p:nvSpPr>
        <p:spPr>
          <a:xfrm>
            <a:off x="4460971" y="2333252"/>
            <a:ext cx="3297768" cy="3477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Limited </a:t>
            </a:r>
            <a:r>
              <a:rPr lang="en-US" sz="1800" dirty="0" smtClean="0"/>
              <a:t>sizes</a:t>
            </a:r>
            <a:endParaRPr lang="en-US" sz="1800" dirty="0"/>
          </a:p>
          <a:p>
            <a:pPr lvl="1"/>
            <a:r>
              <a:rPr lang="en-US" sz="1800" dirty="0"/>
              <a:t>4” and 6” </a:t>
            </a:r>
            <a:r>
              <a:rPr lang="en-US" sz="1800" dirty="0" smtClean="0"/>
              <a:t>squares</a:t>
            </a:r>
            <a:endParaRPr lang="en-US" sz="1800" dirty="0"/>
          </a:p>
          <a:p>
            <a:r>
              <a:rPr lang="en-US" sz="1800" dirty="0"/>
              <a:t>Cannot </a:t>
            </a:r>
            <a:r>
              <a:rPr lang="en-US" sz="1800" dirty="0" smtClean="0"/>
              <a:t>start </a:t>
            </a:r>
            <a:r>
              <a:rPr lang="en-US" sz="1800" dirty="0"/>
              <a:t>and </a:t>
            </a:r>
            <a:r>
              <a:rPr lang="en-US" sz="1800" dirty="0" smtClean="0"/>
              <a:t>stop </a:t>
            </a:r>
            <a:r>
              <a:rPr lang="en-US" sz="1800" dirty="0"/>
              <a:t>s</a:t>
            </a:r>
            <a:r>
              <a:rPr lang="en-US" sz="1800" dirty="0" smtClean="0"/>
              <a:t>hape</a:t>
            </a:r>
            <a:endParaRPr lang="en-US" sz="1800" dirty="0"/>
          </a:p>
          <a:p>
            <a:r>
              <a:rPr lang="en-US" sz="1800" dirty="0"/>
              <a:t>Prone to </a:t>
            </a:r>
            <a:r>
              <a:rPr lang="en-US" sz="1800" dirty="0"/>
              <a:t>f</a:t>
            </a:r>
            <a:r>
              <a:rPr lang="en-US" sz="1800" dirty="0" smtClean="0"/>
              <a:t>atigue failure</a:t>
            </a:r>
            <a:endParaRPr lang="en-US" sz="1800" dirty="0"/>
          </a:p>
        </p:txBody>
      </p:sp>
      <p:sp>
        <p:nvSpPr>
          <p:cNvPr id="14" name="Content Placeholder 2"/>
          <p:cNvSpPr txBox="1">
            <a:spLocks/>
          </p:cNvSpPr>
          <p:nvPr/>
        </p:nvSpPr>
        <p:spPr>
          <a:xfrm>
            <a:off x="838200" y="2333252"/>
            <a:ext cx="3297768" cy="3477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Decorative </a:t>
            </a:r>
            <a:endParaRPr lang="en-US" sz="1800" dirty="0" smtClean="0"/>
          </a:p>
          <a:p>
            <a:r>
              <a:rPr lang="en-US" sz="1800" dirty="0" smtClean="0"/>
              <a:t>Limited </a:t>
            </a:r>
            <a:r>
              <a:rPr lang="en-US" sz="1800" dirty="0"/>
              <a:t>c</a:t>
            </a:r>
            <a:r>
              <a:rPr lang="en-US" sz="1800" dirty="0" smtClean="0"/>
              <a:t>ompetition</a:t>
            </a:r>
            <a:endParaRPr lang="en-US" sz="18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2208" r="7550"/>
          <a:stretch/>
        </p:blipFill>
        <p:spPr>
          <a:xfrm rot="5400000">
            <a:off x="8658521" y="585028"/>
            <a:ext cx="2585049" cy="2760134"/>
          </a:xfrm>
          <a:prstGeom prst="rect">
            <a:avLst/>
          </a:prstGeom>
        </p:spPr>
      </p:pic>
    </p:spTree>
    <p:extLst>
      <p:ext uri="{BB962C8B-B14F-4D97-AF65-F5344CB8AC3E}">
        <p14:creationId xmlns:p14="http://schemas.microsoft.com/office/powerpoint/2010/main" val="2095992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12" y="285613"/>
            <a:ext cx="10515600" cy="1325563"/>
          </a:xfrm>
        </p:spPr>
        <p:txBody>
          <a:bodyPr>
            <a:normAutofit/>
          </a:bodyPr>
          <a:lstStyle/>
          <a:p>
            <a:r>
              <a:rPr lang="en-US" dirty="0" smtClean="0"/>
              <a:t>Round Aluminum Shapes</a:t>
            </a:r>
            <a:endParaRPr lang="en-US" dirty="0"/>
          </a:p>
        </p:txBody>
      </p:sp>
      <p:pic>
        <p:nvPicPr>
          <p:cNvPr id="13" name="Picture 6"/>
          <p:cNvPicPr>
            <a:picLocks noChangeAspect="1" noChangeArrowheads="1"/>
          </p:cNvPicPr>
          <p:nvPr/>
        </p:nvPicPr>
        <p:blipFill>
          <a:blip r:embed="rId3" cstate="print"/>
          <a:srcRect b="5307"/>
          <a:stretch>
            <a:fillRect/>
          </a:stretch>
        </p:blipFill>
        <p:spPr bwMode="auto">
          <a:xfrm>
            <a:off x="635233" y="1439332"/>
            <a:ext cx="2918898" cy="4652921"/>
          </a:xfrm>
          <a:prstGeom prst="rect">
            <a:avLst/>
          </a:prstGeom>
          <a:noFill/>
          <a:ln w="38100">
            <a:noFill/>
            <a:miter lim="800000"/>
            <a:headEnd/>
            <a:tailEnd/>
          </a:ln>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8100" y="1436433"/>
            <a:ext cx="3117005" cy="4652921"/>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4486707" y="1286933"/>
            <a:ext cx="3008817" cy="4802421"/>
          </a:xfrm>
          <a:prstGeom prst="rect">
            <a:avLst/>
          </a:prstGeom>
        </p:spPr>
      </p:pic>
    </p:spTree>
    <p:extLst>
      <p:ext uri="{BB962C8B-B14F-4D97-AF65-F5344CB8AC3E}">
        <p14:creationId xmlns:p14="http://schemas.microsoft.com/office/powerpoint/2010/main" val="856546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488" y="285613"/>
            <a:ext cx="11634612" cy="1325563"/>
          </a:xfrm>
        </p:spPr>
        <p:txBody>
          <a:bodyPr>
            <a:normAutofit/>
          </a:bodyPr>
          <a:lstStyle/>
          <a:p>
            <a:r>
              <a:rPr lang="en-US" sz="4000" dirty="0" err="1"/>
              <a:t>Idyline</a:t>
            </a:r>
            <a:r>
              <a:rPr lang="en-US" sz="4000" dirty="0"/>
              <a:t> – Round Tapered Curved Aluminum</a:t>
            </a:r>
          </a:p>
        </p:txBody>
      </p:sp>
      <p:pic>
        <p:nvPicPr>
          <p:cNvPr id="22" name="Picture 2"/>
          <p:cNvPicPr>
            <a:picLocks noGrp="1" noChangeAspect="1" noChangeArrowheads="1"/>
          </p:cNvPicPr>
          <p:nvPr>
            <p:ph idx="1"/>
          </p:nvPr>
        </p:nvPicPr>
        <p:blipFill>
          <a:blip r:embed="rId3" cstate="print"/>
          <a:srcRect l="26667" r="3333"/>
          <a:stretch>
            <a:fillRect/>
          </a:stretch>
        </p:blipFill>
        <p:spPr>
          <a:xfrm>
            <a:off x="1179398" y="1371602"/>
            <a:ext cx="2436370" cy="4639732"/>
          </a:xfr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stretch>
            <a:fillRect/>
          </a:stretch>
        </p:blipFill>
        <p:spPr>
          <a:xfrm>
            <a:off x="7288519" y="1469212"/>
            <a:ext cx="3636302" cy="444451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4365552" y="1295400"/>
            <a:ext cx="1936495" cy="4715934"/>
          </a:xfrm>
          <a:prstGeom prst="rect">
            <a:avLst/>
          </a:prstGeom>
        </p:spPr>
      </p:pic>
    </p:spTree>
    <p:extLst>
      <p:ext uri="{BB962C8B-B14F-4D97-AF65-F5344CB8AC3E}">
        <p14:creationId xmlns:p14="http://schemas.microsoft.com/office/powerpoint/2010/main" val="2688912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56" y="285613"/>
            <a:ext cx="10515600" cy="1325563"/>
          </a:xfrm>
        </p:spPr>
        <p:txBody>
          <a:bodyPr/>
          <a:lstStyle/>
          <a:p>
            <a:r>
              <a:rPr lang="en-US" dirty="0" smtClean="0"/>
              <a:t>Standard Steel Arm Assemblies</a:t>
            </a:r>
            <a:endParaRPr lang="en-US" dirty="0"/>
          </a:p>
        </p:txBody>
      </p:sp>
      <p:pic>
        <p:nvPicPr>
          <p:cNvPr id="5" name="Picture 4"/>
          <p:cNvPicPr>
            <a:picLocks noChangeAspect="1"/>
          </p:cNvPicPr>
          <p:nvPr/>
        </p:nvPicPr>
        <p:blipFill>
          <a:blip r:embed="rId3"/>
          <a:stretch>
            <a:fillRect/>
          </a:stretch>
        </p:blipFill>
        <p:spPr>
          <a:xfrm>
            <a:off x="4493683" y="1258078"/>
            <a:ext cx="6858000" cy="4901840"/>
          </a:xfrm>
          <a:prstGeom prst="rect">
            <a:avLst/>
          </a:prstGeom>
        </p:spPr>
      </p:pic>
      <p:pic>
        <p:nvPicPr>
          <p:cNvPr id="3" name="Picture 2"/>
          <p:cNvPicPr>
            <a:picLocks noChangeAspect="1"/>
          </p:cNvPicPr>
          <p:nvPr/>
        </p:nvPicPr>
        <p:blipFill>
          <a:blip r:embed="rId4">
            <a:lum contrast="5000"/>
          </a:blip>
          <a:stretch>
            <a:fillRect/>
          </a:stretch>
        </p:blipFill>
        <p:spPr>
          <a:xfrm>
            <a:off x="563172" y="1438274"/>
            <a:ext cx="3063736" cy="4602599"/>
          </a:xfrm>
          <a:prstGeom prst="rect">
            <a:avLst/>
          </a:prstGeom>
          <a:effectLst>
            <a:outerShdw blurRad="63500" sx="102000" sy="102000" algn="ctr" rotWithShape="0">
              <a:prstClr val="black">
                <a:alpha val="40000"/>
              </a:prstClr>
            </a:outerShdw>
          </a:effectLst>
        </p:spPr>
      </p:pic>
      <p:sp>
        <p:nvSpPr>
          <p:cNvPr id="6" name="Rectangle 5"/>
          <p:cNvSpPr/>
          <p:nvPr/>
        </p:nvSpPr>
        <p:spPr>
          <a:xfrm>
            <a:off x="89916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spTree>
    <p:extLst>
      <p:ext uri="{BB962C8B-B14F-4D97-AF65-F5344CB8AC3E}">
        <p14:creationId xmlns:p14="http://schemas.microsoft.com/office/powerpoint/2010/main" val="3215747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43" y="285613"/>
            <a:ext cx="10515600" cy="1325563"/>
          </a:xfrm>
        </p:spPr>
        <p:txBody>
          <a:bodyPr>
            <a:normAutofit/>
          </a:bodyPr>
          <a:lstStyle/>
          <a:p>
            <a:r>
              <a:rPr lang="en-US" dirty="0" smtClean="0"/>
              <a:t>Pole Considerations</a:t>
            </a:r>
            <a:endParaRPr lang="en-US" dirty="0"/>
          </a:p>
        </p:txBody>
      </p:sp>
      <p:sp>
        <p:nvSpPr>
          <p:cNvPr id="3" name="Content Placeholder 2"/>
          <p:cNvSpPr>
            <a:spLocks noGrp="1"/>
          </p:cNvSpPr>
          <p:nvPr>
            <p:ph idx="1"/>
          </p:nvPr>
        </p:nvSpPr>
        <p:spPr>
          <a:xfrm>
            <a:off x="776556" y="2338501"/>
            <a:ext cx="3297768" cy="3595657"/>
          </a:xfrm>
        </p:spPr>
        <p:txBody>
          <a:bodyPr>
            <a:normAutofit/>
          </a:bodyPr>
          <a:lstStyle/>
          <a:p>
            <a:pPr marL="0" indent="0">
              <a:buNone/>
            </a:pPr>
            <a:r>
              <a:rPr lang="en-US" sz="1600" dirty="0" smtClean="0"/>
              <a:t>Where is the pole going to be installed?</a:t>
            </a:r>
          </a:p>
          <a:p>
            <a:r>
              <a:rPr lang="en-US" sz="1600" dirty="0" smtClean="0"/>
              <a:t>Traffic</a:t>
            </a:r>
          </a:p>
          <a:p>
            <a:r>
              <a:rPr lang="en-US" sz="1600" dirty="0" smtClean="0"/>
              <a:t>Roadway</a:t>
            </a:r>
          </a:p>
          <a:p>
            <a:r>
              <a:rPr lang="en-US" sz="1600" dirty="0" smtClean="0"/>
              <a:t>Area Lighting</a:t>
            </a:r>
          </a:p>
          <a:p>
            <a:r>
              <a:rPr lang="en-US" sz="1600" dirty="0" smtClean="0"/>
              <a:t>High Mast</a:t>
            </a:r>
          </a:p>
          <a:p>
            <a:r>
              <a:rPr lang="en-US" sz="1600" dirty="0" smtClean="0"/>
              <a:t>Mass Transit</a:t>
            </a:r>
          </a:p>
          <a:p>
            <a:r>
              <a:rPr lang="en-US" sz="1600" dirty="0" smtClean="0"/>
              <a:t>Sports Lighting</a:t>
            </a:r>
          </a:p>
          <a:p>
            <a:r>
              <a:rPr lang="en-US" sz="1600" dirty="0" smtClean="0"/>
              <a:t>Specialty / Custom</a:t>
            </a:r>
          </a:p>
        </p:txBody>
      </p:sp>
      <p:sp>
        <p:nvSpPr>
          <p:cNvPr id="4" name="Text Placeholder 15"/>
          <p:cNvSpPr txBox="1">
            <a:spLocks/>
          </p:cNvSpPr>
          <p:nvPr/>
        </p:nvSpPr>
        <p:spPr>
          <a:xfrm>
            <a:off x="776557" y="1614353"/>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Application</a:t>
            </a:r>
            <a:endParaRPr lang="en-US" dirty="0"/>
          </a:p>
        </p:txBody>
      </p:sp>
      <p:sp>
        <p:nvSpPr>
          <p:cNvPr id="5" name="Text Placeholder 15"/>
          <p:cNvSpPr txBox="1">
            <a:spLocks/>
          </p:cNvSpPr>
          <p:nvPr/>
        </p:nvSpPr>
        <p:spPr>
          <a:xfrm>
            <a:off x="4463282" y="1614353"/>
            <a:ext cx="3399366" cy="640080"/>
          </a:xfrm>
          <a:prstGeom prst="rect">
            <a:avLst/>
          </a:prstGeom>
          <a:solidFill>
            <a:srgbClr val="13485B"/>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Loading</a:t>
            </a:r>
            <a:endParaRPr lang="en-US" dirty="0"/>
          </a:p>
        </p:txBody>
      </p:sp>
      <p:sp>
        <p:nvSpPr>
          <p:cNvPr id="6" name="Text Placeholder 14"/>
          <p:cNvSpPr txBox="1">
            <a:spLocks/>
          </p:cNvSpPr>
          <p:nvPr/>
        </p:nvSpPr>
        <p:spPr>
          <a:xfrm>
            <a:off x="8255437" y="1611176"/>
            <a:ext cx="3297766" cy="640080"/>
          </a:xfrm>
          <a:prstGeom prst="rect">
            <a:avLst/>
          </a:prstGeom>
          <a:solidFill>
            <a:srgbClr val="C3D940"/>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Height</a:t>
            </a:r>
            <a:endParaRPr lang="en-US" dirty="0"/>
          </a:p>
        </p:txBody>
      </p:sp>
      <p:sp>
        <p:nvSpPr>
          <p:cNvPr id="7" name="Content Placeholder 2"/>
          <p:cNvSpPr txBox="1">
            <a:spLocks/>
          </p:cNvSpPr>
          <p:nvPr/>
        </p:nvSpPr>
        <p:spPr>
          <a:xfrm>
            <a:off x="8197380" y="2338502"/>
            <a:ext cx="3622769" cy="781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What is the preferred mounting height of the fixture going to be?</a:t>
            </a:r>
          </a:p>
          <a:p>
            <a:pPr marL="0" indent="0">
              <a:buFont typeface="Arial"/>
              <a:buNone/>
            </a:pPr>
            <a:endParaRPr lang="en-US" sz="1600" dirty="0" smtClean="0"/>
          </a:p>
        </p:txBody>
      </p:sp>
      <p:sp>
        <p:nvSpPr>
          <p:cNvPr id="8" name="Content Placeholder 2"/>
          <p:cNvSpPr txBox="1">
            <a:spLocks/>
          </p:cNvSpPr>
          <p:nvPr/>
        </p:nvSpPr>
        <p:spPr>
          <a:xfrm>
            <a:off x="4514081" y="2338501"/>
            <a:ext cx="3297768" cy="3305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600" dirty="0" smtClean="0"/>
              <a:t>How much loading will be added to the pole?</a:t>
            </a:r>
          </a:p>
          <a:p>
            <a:r>
              <a:rPr lang="en-US" sz="1600" dirty="0" smtClean="0"/>
              <a:t>Fixture(s)</a:t>
            </a:r>
          </a:p>
          <a:p>
            <a:pPr lvl="1"/>
            <a:r>
              <a:rPr lang="en-US" sz="1600" dirty="0" smtClean="0"/>
              <a:t>Mounted</a:t>
            </a:r>
          </a:p>
          <a:p>
            <a:pPr lvl="1"/>
            <a:r>
              <a:rPr lang="en-US" sz="1600" dirty="0" smtClean="0"/>
              <a:t>Strain</a:t>
            </a:r>
          </a:p>
          <a:p>
            <a:r>
              <a:rPr lang="en-US" sz="1600" dirty="0" smtClean="0"/>
              <a:t>Arms</a:t>
            </a:r>
          </a:p>
          <a:p>
            <a:r>
              <a:rPr lang="en-US" sz="1600" dirty="0" smtClean="0"/>
              <a:t>Traffic Signals</a:t>
            </a:r>
          </a:p>
          <a:p>
            <a:r>
              <a:rPr lang="en-US" sz="1600" dirty="0" smtClean="0"/>
              <a:t>Signs</a:t>
            </a:r>
          </a:p>
          <a:p>
            <a:r>
              <a:rPr lang="en-US" sz="1600" dirty="0" smtClean="0"/>
              <a:t>Banners</a:t>
            </a:r>
          </a:p>
          <a:p>
            <a:endParaRPr lang="en-US" sz="1600" dirty="0" smtClean="0"/>
          </a:p>
          <a:p>
            <a:endParaRPr lang="en-US" sz="1600" dirty="0" smtClean="0"/>
          </a:p>
          <a:p>
            <a:pPr marL="0" indent="0">
              <a:buFont typeface="Arial"/>
              <a:buNone/>
            </a:pPr>
            <a:endParaRPr lang="en-US" sz="1600" dirty="0" smtClean="0"/>
          </a:p>
        </p:txBody>
      </p:sp>
      <p:sp>
        <p:nvSpPr>
          <p:cNvPr id="9" name="Text Placeholder 14"/>
          <p:cNvSpPr txBox="1">
            <a:spLocks/>
          </p:cNvSpPr>
          <p:nvPr/>
        </p:nvSpPr>
        <p:spPr>
          <a:xfrm>
            <a:off x="8255437" y="3086091"/>
            <a:ext cx="3297766" cy="640080"/>
          </a:xfrm>
          <a:prstGeom prst="rect">
            <a:avLst/>
          </a:prstGeom>
          <a:solidFill>
            <a:srgbClr val="13485B"/>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Material</a:t>
            </a:r>
            <a:endParaRPr lang="en-US" dirty="0"/>
          </a:p>
        </p:txBody>
      </p:sp>
      <p:sp>
        <p:nvSpPr>
          <p:cNvPr id="10" name="Content Placeholder 2"/>
          <p:cNvSpPr txBox="1">
            <a:spLocks/>
          </p:cNvSpPr>
          <p:nvPr/>
        </p:nvSpPr>
        <p:spPr>
          <a:xfrm>
            <a:off x="8197379" y="3816934"/>
            <a:ext cx="3622769" cy="7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smtClean="0"/>
              <a:t>Steel</a:t>
            </a:r>
          </a:p>
          <a:p>
            <a:r>
              <a:rPr lang="en-US" sz="1600" dirty="0" smtClean="0"/>
              <a:t>Aluminum</a:t>
            </a:r>
            <a:endParaRPr lang="en-US" sz="1600" dirty="0"/>
          </a:p>
          <a:p>
            <a:pPr marL="0" indent="0">
              <a:buFont typeface="Arial"/>
              <a:buNone/>
            </a:pPr>
            <a:endParaRPr lang="en-US" sz="1600" dirty="0" smtClean="0"/>
          </a:p>
        </p:txBody>
      </p:sp>
      <p:sp>
        <p:nvSpPr>
          <p:cNvPr id="12" name="Text Placeholder 14"/>
          <p:cNvSpPr txBox="1">
            <a:spLocks/>
          </p:cNvSpPr>
          <p:nvPr/>
        </p:nvSpPr>
        <p:spPr>
          <a:xfrm>
            <a:off x="8313495" y="4624958"/>
            <a:ext cx="3297766" cy="640080"/>
          </a:xfrm>
          <a:prstGeom prst="rect">
            <a:avLst/>
          </a:prstGeom>
          <a:solidFill>
            <a:srgbClr val="C3D940"/>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Fatigue Risk</a:t>
            </a:r>
            <a:endParaRPr lang="en-US" dirty="0"/>
          </a:p>
        </p:txBody>
      </p:sp>
      <p:sp>
        <p:nvSpPr>
          <p:cNvPr id="13" name="Content Placeholder 2"/>
          <p:cNvSpPr txBox="1">
            <a:spLocks/>
          </p:cNvSpPr>
          <p:nvPr/>
        </p:nvSpPr>
        <p:spPr>
          <a:xfrm>
            <a:off x="8255437" y="5360622"/>
            <a:ext cx="3622769" cy="1293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smtClean="0"/>
              <a:t>Pole Type</a:t>
            </a:r>
          </a:p>
          <a:p>
            <a:r>
              <a:rPr lang="en-US" sz="1600" dirty="0" smtClean="0"/>
              <a:t>Damper</a:t>
            </a:r>
            <a:endParaRPr lang="en-US" sz="1600" dirty="0"/>
          </a:p>
          <a:p>
            <a:pPr marL="0" indent="0">
              <a:buFont typeface="Arial"/>
              <a:buNone/>
            </a:pPr>
            <a:endParaRPr lang="en-US" sz="1600" dirty="0" smtClean="0"/>
          </a:p>
        </p:txBody>
      </p:sp>
    </p:spTree>
    <p:extLst>
      <p:ext uri="{BB962C8B-B14F-4D97-AF65-F5344CB8AC3E}">
        <p14:creationId xmlns:p14="http://schemas.microsoft.com/office/powerpoint/2010/main" val="1568067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53190" y="1328910"/>
            <a:ext cx="5173979" cy="4710382"/>
          </a:xfrm>
          <a:prstGeom prst="rect">
            <a:avLst/>
          </a:prstGeom>
        </p:spPr>
      </p:pic>
      <p:sp>
        <p:nvSpPr>
          <p:cNvPr id="2" name="Title 1"/>
          <p:cNvSpPr>
            <a:spLocks noGrp="1"/>
          </p:cNvSpPr>
          <p:nvPr>
            <p:ph type="title"/>
          </p:nvPr>
        </p:nvSpPr>
        <p:spPr>
          <a:xfrm>
            <a:off x="409222" y="285613"/>
            <a:ext cx="10515600" cy="1325563"/>
          </a:xfrm>
        </p:spPr>
        <p:txBody>
          <a:bodyPr/>
          <a:lstStyle/>
          <a:p>
            <a:r>
              <a:rPr lang="en-US" dirty="0" smtClean="0"/>
              <a:t>Standard Aluminum Arm Assemblies</a:t>
            </a:r>
            <a:endParaRPr lang="en-US" dirty="0"/>
          </a:p>
        </p:txBody>
      </p:sp>
      <p:pic>
        <p:nvPicPr>
          <p:cNvPr id="8" name="Picture 7"/>
          <p:cNvPicPr>
            <a:picLocks noChangeAspect="1"/>
          </p:cNvPicPr>
          <p:nvPr/>
        </p:nvPicPr>
        <p:blipFill>
          <a:blip r:embed="rId4"/>
          <a:stretch>
            <a:fillRect/>
          </a:stretch>
        </p:blipFill>
        <p:spPr>
          <a:xfrm>
            <a:off x="8549618" y="3598334"/>
            <a:ext cx="1924985" cy="1848291"/>
          </a:xfrm>
          <a:prstGeom prst="rect">
            <a:avLst/>
          </a:prstGeom>
        </p:spPr>
      </p:pic>
      <p:pic>
        <p:nvPicPr>
          <p:cNvPr id="6" name="Picture 5"/>
          <p:cNvPicPr>
            <a:picLocks noChangeAspect="1"/>
          </p:cNvPicPr>
          <p:nvPr/>
        </p:nvPicPr>
        <p:blipFill>
          <a:blip r:embed="rId5">
            <a:lum contrast="5000"/>
          </a:blip>
          <a:stretch>
            <a:fillRect/>
          </a:stretch>
        </p:blipFill>
        <p:spPr>
          <a:xfrm>
            <a:off x="776254" y="1328910"/>
            <a:ext cx="1354487" cy="471038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stretch>
            <a:fillRect/>
          </a:stretch>
        </p:blipFill>
        <p:spPr>
          <a:xfrm>
            <a:off x="8339573" y="1328910"/>
            <a:ext cx="2345076" cy="1713169"/>
          </a:xfrm>
          <a:prstGeom prst="rect">
            <a:avLst/>
          </a:prstGeom>
        </p:spPr>
      </p:pic>
      <p:sp>
        <p:nvSpPr>
          <p:cNvPr id="9" name="Rectangle 8"/>
          <p:cNvSpPr/>
          <p:nvPr/>
        </p:nvSpPr>
        <p:spPr>
          <a:xfrm>
            <a:off x="8991600" y="5884896"/>
            <a:ext cx="3200400" cy="261610"/>
          </a:xfrm>
          <a:prstGeom prst="rect">
            <a:avLst/>
          </a:prstGeom>
        </p:spPr>
        <p:txBody>
          <a:bodyPr wrap="square">
            <a:spAutoFit/>
          </a:bodyPr>
          <a:lstStyle/>
          <a:p>
            <a:pPr algn="r"/>
            <a:r>
              <a:rPr lang="en-US" sz="1100" dirty="0" smtClean="0">
                <a:solidFill>
                  <a:srgbClr val="13485B"/>
                </a:solidFill>
              </a:rPr>
              <a:t>*The full product line is not represented.</a:t>
            </a:r>
            <a:endParaRPr lang="en-US" sz="1100" dirty="0">
              <a:solidFill>
                <a:srgbClr val="13485B"/>
              </a:solidFill>
            </a:endParaRPr>
          </a:p>
        </p:txBody>
      </p:sp>
    </p:spTree>
    <p:extLst>
      <p:ext uri="{BB962C8B-B14F-4D97-AF65-F5344CB8AC3E}">
        <p14:creationId xmlns:p14="http://schemas.microsoft.com/office/powerpoint/2010/main" val="906923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and Aluminum Brackets</a:t>
            </a:r>
            <a:endParaRPr lang="en-US" dirty="0"/>
          </a:p>
        </p:txBody>
      </p:sp>
      <p:pic>
        <p:nvPicPr>
          <p:cNvPr id="10" name="Picture 9"/>
          <p:cNvPicPr>
            <a:picLocks noChangeAspect="1"/>
          </p:cNvPicPr>
          <p:nvPr/>
        </p:nvPicPr>
        <p:blipFill>
          <a:blip r:embed="rId3"/>
          <a:stretch>
            <a:fillRect/>
          </a:stretch>
        </p:blipFill>
        <p:spPr>
          <a:xfrm>
            <a:off x="1636797" y="1611176"/>
            <a:ext cx="8156406" cy="3923542"/>
          </a:xfrm>
          <a:prstGeom prst="rect">
            <a:avLst/>
          </a:prstGeom>
        </p:spPr>
      </p:pic>
      <p:sp>
        <p:nvSpPr>
          <p:cNvPr id="11" name="Rectangle 10"/>
          <p:cNvSpPr/>
          <p:nvPr/>
        </p:nvSpPr>
        <p:spPr>
          <a:xfrm>
            <a:off x="74697" y="5891511"/>
            <a:ext cx="5451564" cy="261610"/>
          </a:xfrm>
          <a:prstGeom prst="rect">
            <a:avLst/>
          </a:prstGeom>
        </p:spPr>
        <p:txBody>
          <a:bodyPr wrap="square">
            <a:spAutoFit/>
          </a:bodyPr>
          <a:lstStyle/>
          <a:p>
            <a:pPr>
              <a:lnSpc>
                <a:spcPct val="100000"/>
              </a:lnSpc>
              <a:spcBef>
                <a:spcPts val="600"/>
              </a:spcBef>
            </a:pPr>
            <a:r>
              <a:rPr lang="en-US" sz="1100" dirty="0" smtClean="0"/>
              <a:t>* Only steel brackets pictured</a:t>
            </a:r>
            <a:endParaRPr lang="en-US" sz="1100" dirty="0"/>
          </a:p>
        </p:txBody>
      </p:sp>
    </p:spTree>
    <p:extLst>
      <p:ext uri="{BB962C8B-B14F-4D97-AF65-F5344CB8AC3E}">
        <p14:creationId xmlns:p14="http://schemas.microsoft.com/office/powerpoint/2010/main" val="1560041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Arm Attachments and Fixture Mountings</a:t>
            </a:r>
            <a:endParaRPr lang="en-US" sz="3600" dirty="0"/>
          </a:p>
        </p:txBody>
      </p:sp>
      <p:pic>
        <p:nvPicPr>
          <p:cNvPr id="4" name="Picture 3"/>
          <p:cNvPicPr>
            <a:picLocks noChangeAspect="1"/>
          </p:cNvPicPr>
          <p:nvPr/>
        </p:nvPicPr>
        <p:blipFill>
          <a:blip r:embed="rId2"/>
          <a:stretch>
            <a:fillRect/>
          </a:stretch>
        </p:blipFill>
        <p:spPr>
          <a:xfrm>
            <a:off x="1346202" y="1887312"/>
            <a:ext cx="4084023" cy="4243611"/>
          </a:xfrm>
          <a:prstGeom prst="rect">
            <a:avLst/>
          </a:prstGeom>
        </p:spPr>
      </p:pic>
      <p:pic>
        <p:nvPicPr>
          <p:cNvPr id="5" name="Picture 4"/>
          <p:cNvPicPr>
            <a:picLocks noChangeAspect="1"/>
          </p:cNvPicPr>
          <p:nvPr/>
        </p:nvPicPr>
        <p:blipFill>
          <a:blip r:embed="rId3"/>
          <a:stretch>
            <a:fillRect/>
          </a:stretch>
        </p:blipFill>
        <p:spPr>
          <a:xfrm>
            <a:off x="5956301" y="1887313"/>
            <a:ext cx="4114800" cy="4243611"/>
          </a:xfrm>
          <a:prstGeom prst="rect">
            <a:avLst/>
          </a:prstGeom>
        </p:spPr>
      </p:pic>
      <p:sp>
        <p:nvSpPr>
          <p:cNvPr id="6" name="Rectangle 5"/>
          <p:cNvSpPr/>
          <p:nvPr/>
        </p:nvSpPr>
        <p:spPr>
          <a:xfrm>
            <a:off x="2365048" y="1253573"/>
            <a:ext cx="2046328" cy="400110"/>
          </a:xfrm>
          <a:prstGeom prst="rect">
            <a:avLst/>
          </a:prstGeom>
          <a:noFill/>
        </p:spPr>
        <p:txBody>
          <a:bodyPr wrap="square" lIns="91440" tIns="45720" rIns="91440" bIns="45720">
            <a:spAutoFit/>
          </a:bodyPr>
          <a:lstStyle/>
          <a:p>
            <a:pPr algn="ctr"/>
            <a:r>
              <a:rPr lang="en-US" sz="2000" dirty="0">
                <a:ln w="0"/>
                <a:cs typeface="Arial" panose="020B0604020202020204" pitchFamily="34" charset="0"/>
              </a:rPr>
              <a:t>Steels Poles</a:t>
            </a:r>
          </a:p>
        </p:txBody>
      </p:sp>
      <p:sp>
        <p:nvSpPr>
          <p:cNvPr id="7" name="Rectangle 6"/>
          <p:cNvSpPr/>
          <p:nvPr/>
        </p:nvSpPr>
        <p:spPr>
          <a:xfrm>
            <a:off x="6680200" y="1253573"/>
            <a:ext cx="2636222" cy="400110"/>
          </a:xfrm>
          <a:prstGeom prst="rect">
            <a:avLst/>
          </a:prstGeom>
          <a:noFill/>
        </p:spPr>
        <p:txBody>
          <a:bodyPr wrap="square" lIns="91440" tIns="45720" rIns="91440" bIns="45720">
            <a:spAutoFit/>
          </a:bodyPr>
          <a:lstStyle/>
          <a:p>
            <a:pPr algn="ctr"/>
            <a:r>
              <a:rPr lang="en-US" sz="2000" dirty="0">
                <a:ln w="0"/>
                <a:cs typeface="Arial" panose="020B0604020202020204" pitchFamily="34" charset="0"/>
              </a:rPr>
              <a:t>Aluminum Poles</a:t>
            </a:r>
          </a:p>
        </p:txBody>
      </p:sp>
      <p:sp>
        <p:nvSpPr>
          <p:cNvPr id="13" name="Left Bracket 12"/>
          <p:cNvSpPr/>
          <p:nvPr/>
        </p:nvSpPr>
        <p:spPr>
          <a:xfrm rot="5400000">
            <a:off x="3321172" y="-221741"/>
            <a:ext cx="134085" cy="40840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Left Bracket 13"/>
          <p:cNvSpPr/>
          <p:nvPr/>
        </p:nvSpPr>
        <p:spPr>
          <a:xfrm rot="5400000">
            <a:off x="7931270" y="-221744"/>
            <a:ext cx="134085" cy="40840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6" name="Straight Connector 15"/>
          <p:cNvCxnSpPr>
            <a:stCxn id="6" idx="2"/>
            <a:endCxn id="13" idx="1"/>
          </p:cNvCxnSpPr>
          <p:nvPr/>
        </p:nvCxnSpPr>
        <p:spPr>
          <a:xfrm>
            <a:off x="3388212" y="1653683"/>
            <a:ext cx="3" cy="9954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7" idx="2"/>
            <a:endCxn id="14" idx="1"/>
          </p:cNvCxnSpPr>
          <p:nvPr/>
        </p:nvCxnSpPr>
        <p:spPr>
          <a:xfrm>
            <a:off x="7998311" y="1653683"/>
            <a:ext cx="2" cy="9954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5266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3" y="285613"/>
            <a:ext cx="10515600" cy="1325563"/>
          </a:xfrm>
        </p:spPr>
        <p:txBody>
          <a:bodyPr/>
          <a:lstStyle/>
          <a:p>
            <a:r>
              <a:rPr lang="en-US" dirty="0" smtClean="0"/>
              <a:t>Bases and Covers</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33</a:t>
            </a:fld>
            <a:endParaRPr lang="en-US" dirty="0"/>
          </a:p>
        </p:txBody>
      </p:sp>
      <p:sp>
        <p:nvSpPr>
          <p:cNvPr id="16" name="Content Placeholder 2"/>
          <p:cNvSpPr>
            <a:spLocks noGrp="1"/>
          </p:cNvSpPr>
          <p:nvPr>
            <p:ph idx="1"/>
          </p:nvPr>
        </p:nvSpPr>
        <p:spPr>
          <a:xfrm>
            <a:off x="2354844" y="2850792"/>
            <a:ext cx="2396613" cy="425962"/>
          </a:xfrm>
        </p:spPr>
        <p:txBody>
          <a:bodyPr>
            <a:noAutofit/>
          </a:bodyPr>
          <a:lstStyle/>
          <a:p>
            <a:pPr marL="0" indent="0" algn="ctr">
              <a:buNone/>
            </a:pPr>
            <a:r>
              <a:rPr lang="en-US" dirty="0" smtClean="0"/>
              <a:t>Nut Cover</a:t>
            </a:r>
            <a:endParaRPr lang="en-US" dirty="0"/>
          </a:p>
        </p:txBody>
      </p:sp>
      <p:sp>
        <p:nvSpPr>
          <p:cNvPr id="22" name="Content Placeholder 2"/>
          <p:cNvSpPr txBox="1">
            <a:spLocks/>
          </p:cNvSpPr>
          <p:nvPr/>
        </p:nvSpPr>
        <p:spPr>
          <a:xfrm>
            <a:off x="1791904" y="5285865"/>
            <a:ext cx="2396613" cy="8574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Transformer Base</a:t>
            </a:r>
            <a:endParaRPr lang="en-US" dirty="0"/>
          </a:p>
        </p:txBody>
      </p:sp>
      <p:sp>
        <p:nvSpPr>
          <p:cNvPr id="24" name="Content Placeholder 2"/>
          <p:cNvSpPr txBox="1">
            <a:spLocks/>
          </p:cNvSpPr>
          <p:nvPr/>
        </p:nvSpPr>
        <p:spPr>
          <a:xfrm>
            <a:off x="6711841" y="2853899"/>
            <a:ext cx="2396613" cy="8574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Standard Base</a:t>
            </a:r>
            <a:endParaRPr lang="en-US" dirty="0"/>
          </a:p>
        </p:txBody>
      </p:sp>
      <p:pic>
        <p:nvPicPr>
          <p:cNvPr id="10" name="Picture 9"/>
          <p:cNvPicPr>
            <a:picLocks noChangeAspect="1"/>
          </p:cNvPicPr>
          <p:nvPr/>
        </p:nvPicPr>
        <p:blipFill rotWithShape="1">
          <a:blip r:embed="rId3"/>
          <a:srcRect l="39980" t="1878" r="41521" b="74351"/>
          <a:stretch/>
        </p:blipFill>
        <p:spPr>
          <a:xfrm>
            <a:off x="2943550" y="1566291"/>
            <a:ext cx="1219200" cy="1041400"/>
          </a:xfrm>
          <a:prstGeom prst="rect">
            <a:avLst/>
          </a:prstGeom>
        </p:spPr>
      </p:pic>
      <p:pic>
        <p:nvPicPr>
          <p:cNvPr id="11" name="Picture 10"/>
          <p:cNvPicPr>
            <a:picLocks noChangeAspect="1"/>
          </p:cNvPicPr>
          <p:nvPr/>
        </p:nvPicPr>
        <p:blipFill rotWithShape="1">
          <a:blip r:embed="rId4"/>
          <a:srcRect l="76398" r="2444" b="35901"/>
          <a:stretch/>
        </p:blipFill>
        <p:spPr>
          <a:xfrm>
            <a:off x="2298060" y="3814420"/>
            <a:ext cx="1384300" cy="1385753"/>
          </a:xfrm>
          <a:prstGeom prst="rect">
            <a:avLst/>
          </a:prstGeom>
        </p:spPr>
      </p:pic>
      <p:pic>
        <p:nvPicPr>
          <p:cNvPr id="12" name="Picture 11"/>
          <p:cNvPicPr>
            <a:picLocks noChangeAspect="1"/>
          </p:cNvPicPr>
          <p:nvPr/>
        </p:nvPicPr>
        <p:blipFill rotWithShape="1">
          <a:blip r:embed="rId5"/>
          <a:srcRect b="27953"/>
          <a:stretch/>
        </p:blipFill>
        <p:spPr>
          <a:xfrm>
            <a:off x="7520386" y="3704922"/>
            <a:ext cx="3342857" cy="1447800"/>
          </a:xfrm>
          <a:prstGeom prst="rect">
            <a:avLst/>
          </a:prstGeom>
        </p:spPr>
      </p:pic>
      <p:pic>
        <p:nvPicPr>
          <p:cNvPr id="2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4653" t="19642" r="31209" b="25956"/>
          <a:stretch/>
        </p:blipFill>
        <p:spPr bwMode="auto">
          <a:xfrm>
            <a:off x="6903397" y="1472484"/>
            <a:ext cx="2133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a:stretch>
            <a:fillRect/>
          </a:stretch>
        </p:blipFill>
        <p:spPr>
          <a:xfrm>
            <a:off x="4966475" y="3118482"/>
            <a:ext cx="1619048" cy="2000000"/>
          </a:xfrm>
          <a:prstGeom prst="rect">
            <a:avLst/>
          </a:prstGeom>
        </p:spPr>
      </p:pic>
      <p:sp>
        <p:nvSpPr>
          <p:cNvPr id="14" name="Content Placeholder 2"/>
          <p:cNvSpPr txBox="1">
            <a:spLocks/>
          </p:cNvSpPr>
          <p:nvPr/>
        </p:nvSpPr>
        <p:spPr>
          <a:xfrm>
            <a:off x="4577692" y="5285865"/>
            <a:ext cx="2396613" cy="8574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Decorative Base</a:t>
            </a:r>
            <a:endParaRPr lang="en-US" dirty="0"/>
          </a:p>
        </p:txBody>
      </p:sp>
      <p:sp>
        <p:nvSpPr>
          <p:cNvPr id="15" name="Content Placeholder 2"/>
          <p:cNvSpPr txBox="1">
            <a:spLocks/>
          </p:cNvSpPr>
          <p:nvPr/>
        </p:nvSpPr>
        <p:spPr>
          <a:xfrm>
            <a:off x="8122403" y="5311108"/>
            <a:ext cx="2396613" cy="8574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t>Breakaway Base</a:t>
            </a:r>
            <a:endParaRPr lang="en-US" dirty="0"/>
          </a:p>
        </p:txBody>
      </p:sp>
    </p:spTree>
    <p:extLst>
      <p:ext uri="{BB962C8B-B14F-4D97-AF65-F5344CB8AC3E}">
        <p14:creationId xmlns:p14="http://schemas.microsoft.com/office/powerpoint/2010/main" val="3972588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85613"/>
            <a:ext cx="10515600" cy="1325563"/>
          </a:xfrm>
        </p:spPr>
        <p:txBody>
          <a:bodyPr/>
          <a:lstStyle/>
          <a:p>
            <a:r>
              <a:rPr lang="en-US" dirty="0" smtClean="0"/>
              <a:t>Nut Covers</a:t>
            </a:r>
            <a:endParaRPr lang="en-US" dirty="0"/>
          </a:p>
        </p:txBody>
      </p:sp>
      <p:pic>
        <p:nvPicPr>
          <p:cNvPr id="4" name="Picture 3"/>
          <p:cNvPicPr>
            <a:picLocks noChangeAspect="1"/>
          </p:cNvPicPr>
          <p:nvPr/>
        </p:nvPicPr>
        <p:blipFill>
          <a:blip r:embed="rId3"/>
          <a:stretch>
            <a:fillRect/>
          </a:stretch>
        </p:blipFill>
        <p:spPr>
          <a:xfrm>
            <a:off x="5267719" y="1981200"/>
            <a:ext cx="5065541" cy="3314700"/>
          </a:xfrm>
          <a:prstGeom prst="rect">
            <a:avLst/>
          </a:prstGeom>
        </p:spPr>
      </p:pic>
      <p:pic>
        <p:nvPicPr>
          <p:cNvPr id="5" name="Picture 4"/>
          <p:cNvPicPr>
            <a:picLocks noChangeAspect="1"/>
          </p:cNvPicPr>
          <p:nvPr/>
        </p:nvPicPr>
        <p:blipFill>
          <a:blip r:embed="rId4"/>
          <a:stretch>
            <a:fillRect/>
          </a:stretch>
        </p:blipFill>
        <p:spPr>
          <a:xfrm>
            <a:off x="1066829" y="1346201"/>
            <a:ext cx="3253287" cy="4749799"/>
          </a:xfrm>
          <a:prstGeom prst="rect">
            <a:avLst/>
          </a:prstGeom>
        </p:spPr>
      </p:pic>
    </p:spTree>
    <p:extLst>
      <p:ext uri="{BB962C8B-B14F-4D97-AF65-F5344CB8AC3E}">
        <p14:creationId xmlns:p14="http://schemas.microsoft.com/office/powerpoint/2010/main" val="629695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85613"/>
            <a:ext cx="10515600" cy="1325563"/>
          </a:xfrm>
        </p:spPr>
        <p:txBody>
          <a:bodyPr/>
          <a:lstStyle/>
          <a:p>
            <a:r>
              <a:rPr lang="en-US" dirty="0" smtClean="0"/>
              <a:t>Round and Square Dart Base Covers</a:t>
            </a:r>
            <a:endParaRPr lang="en-US" dirty="0"/>
          </a:p>
        </p:txBody>
      </p:sp>
      <p:pic>
        <p:nvPicPr>
          <p:cNvPr id="6" name="Picture 5"/>
          <p:cNvPicPr>
            <a:picLocks noChangeAspect="1"/>
          </p:cNvPicPr>
          <p:nvPr/>
        </p:nvPicPr>
        <p:blipFill>
          <a:blip r:embed="rId3"/>
          <a:stretch>
            <a:fillRect/>
          </a:stretch>
        </p:blipFill>
        <p:spPr>
          <a:xfrm>
            <a:off x="2514600" y="1600200"/>
            <a:ext cx="6819900" cy="1196474"/>
          </a:xfrm>
          <a:prstGeom prst="rect">
            <a:avLst/>
          </a:prstGeom>
        </p:spPr>
      </p:pic>
      <p:pic>
        <p:nvPicPr>
          <p:cNvPr id="8" name="Picture 7"/>
          <p:cNvPicPr>
            <a:picLocks noChangeAspect="1"/>
          </p:cNvPicPr>
          <p:nvPr/>
        </p:nvPicPr>
        <p:blipFill>
          <a:blip r:embed="rId4"/>
          <a:stretch>
            <a:fillRect/>
          </a:stretch>
        </p:blipFill>
        <p:spPr>
          <a:xfrm>
            <a:off x="1638300" y="3048000"/>
            <a:ext cx="8801100" cy="1496118"/>
          </a:xfrm>
          <a:prstGeom prst="rect">
            <a:avLst/>
          </a:prstGeom>
        </p:spPr>
      </p:pic>
      <p:sp>
        <p:nvSpPr>
          <p:cNvPr id="10" name="Content Placeholder 3"/>
          <p:cNvSpPr txBox="1">
            <a:spLocks/>
          </p:cNvSpPr>
          <p:nvPr/>
        </p:nvSpPr>
        <p:spPr>
          <a:xfrm>
            <a:off x="1638300" y="4991100"/>
            <a:ext cx="4798590" cy="1120064"/>
          </a:xfrm>
          <a:prstGeom prst="rect">
            <a:avLst/>
          </a:prstGeom>
        </p:spPr>
        <p:txBody>
          <a:bodyPr>
            <a:normAutofit fontScale="92500"/>
          </a:bodyPr>
          <a:lstStyle>
            <a:lvl1pPr marL="320040" indent="-320040" algn="l" rtl="0" eaLnBrk="1" latinLnBrk="0" hangingPunct="1">
              <a:spcBef>
                <a:spcPts val="700"/>
              </a:spcBef>
              <a:buClr>
                <a:schemeClr val="accent2"/>
              </a:buClr>
              <a:buSzPct val="60000"/>
              <a:buFont typeface="Wingdings"/>
              <a:buChar char=""/>
              <a:defRPr kumimoji="0" sz="28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400" kern="1200" baseline="0">
                <a:solidFill>
                  <a:schemeClr val="tx1"/>
                </a:solidFill>
                <a:latin typeface="Arial"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2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Arial" pitchFamily="34" charset="0"/>
                <a:ea typeface="+mn-ea"/>
                <a:cs typeface="Arial" pitchFamily="34" charset="0"/>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latin typeface="+mn-lt"/>
              </a:rPr>
              <a:t>Round Dart – 3.00”-17.00”</a:t>
            </a:r>
          </a:p>
          <a:p>
            <a:r>
              <a:rPr lang="en-US" dirty="0">
                <a:latin typeface="+mn-lt"/>
              </a:rPr>
              <a:t>Square Dart – 4.00”-10.00”</a:t>
            </a:r>
          </a:p>
        </p:txBody>
      </p:sp>
    </p:spTree>
    <p:extLst>
      <p:ext uri="{BB962C8B-B14F-4D97-AF65-F5344CB8AC3E}">
        <p14:creationId xmlns:p14="http://schemas.microsoft.com/office/powerpoint/2010/main" val="4122705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30894" b="35557"/>
          <a:stretch/>
        </p:blipFill>
        <p:spPr>
          <a:xfrm>
            <a:off x="752965" y="3891195"/>
            <a:ext cx="5343035" cy="1973023"/>
          </a:xfrm>
          <a:prstGeom prst="rect">
            <a:avLst/>
          </a:prstGeom>
        </p:spPr>
      </p:pic>
      <p:sp>
        <p:nvSpPr>
          <p:cNvPr id="2" name="Title 1"/>
          <p:cNvSpPr>
            <a:spLocks noGrp="1"/>
          </p:cNvSpPr>
          <p:nvPr>
            <p:ph type="title"/>
          </p:nvPr>
        </p:nvSpPr>
        <p:spPr>
          <a:xfrm>
            <a:off x="461962" y="285613"/>
            <a:ext cx="11268075" cy="1325563"/>
          </a:xfrm>
        </p:spPr>
        <p:txBody>
          <a:bodyPr>
            <a:noAutofit/>
          </a:bodyPr>
          <a:lstStyle/>
          <a:p>
            <a:r>
              <a:rPr lang="en-US" sz="4000" dirty="0" smtClean="0"/>
              <a:t>Transformer Bases and Breakaway Options</a:t>
            </a:r>
            <a:endParaRPr lang="en-US" sz="4000" dirty="0"/>
          </a:p>
        </p:txBody>
      </p:sp>
      <p:pic>
        <p:nvPicPr>
          <p:cNvPr id="5" name="Picture 4"/>
          <p:cNvPicPr>
            <a:picLocks noChangeAspect="1"/>
          </p:cNvPicPr>
          <p:nvPr/>
        </p:nvPicPr>
        <p:blipFill rotWithShape="1">
          <a:blip r:embed="rId3"/>
          <a:srcRect l="15652" b="71852"/>
          <a:stretch/>
        </p:blipFill>
        <p:spPr>
          <a:xfrm>
            <a:off x="471638" y="1722787"/>
            <a:ext cx="4506762" cy="1655413"/>
          </a:xfrm>
          <a:prstGeom prst="rect">
            <a:avLst/>
          </a:prstGeom>
        </p:spPr>
      </p:pic>
      <p:pic>
        <p:nvPicPr>
          <p:cNvPr id="9" name="Picture 8"/>
          <p:cNvPicPr>
            <a:picLocks noChangeAspect="1"/>
          </p:cNvPicPr>
          <p:nvPr/>
        </p:nvPicPr>
        <p:blipFill rotWithShape="1">
          <a:blip r:embed="rId3"/>
          <a:srcRect l="27042" t="65740" r="25352"/>
          <a:stretch/>
        </p:blipFill>
        <p:spPr>
          <a:xfrm>
            <a:off x="6591300" y="3808953"/>
            <a:ext cx="2636520" cy="2088479"/>
          </a:xfrm>
          <a:prstGeom prst="rect">
            <a:avLst/>
          </a:prstGeom>
        </p:spPr>
      </p:pic>
      <p:sp>
        <p:nvSpPr>
          <p:cNvPr id="6" name="Rectangle 5"/>
          <p:cNvSpPr/>
          <p:nvPr/>
        </p:nvSpPr>
        <p:spPr>
          <a:xfrm>
            <a:off x="647700" y="1484176"/>
            <a:ext cx="7658100" cy="2071824"/>
          </a:xfrm>
          <a:prstGeom prst="rect">
            <a:avLst/>
          </a:prstGeom>
          <a:noFill/>
          <a:ln w="25400">
            <a:solidFill>
              <a:srgbClr val="E668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7700" y="3744782"/>
            <a:ext cx="11386819" cy="2152650"/>
          </a:xfrm>
          <a:prstGeom prst="rect">
            <a:avLst/>
          </a:prstGeom>
          <a:noFill/>
          <a:ln w="25400">
            <a:solidFill>
              <a:srgbClr val="C3D9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a:spLocks noGrp="1"/>
          </p:cNvSpPr>
          <p:nvPr>
            <p:ph sz="quarter" idx="1"/>
          </p:nvPr>
        </p:nvSpPr>
        <p:spPr>
          <a:xfrm>
            <a:off x="9558018" y="4273419"/>
            <a:ext cx="2806700" cy="1137758"/>
          </a:xfrm>
        </p:spPr>
        <p:txBody>
          <a:bodyPr>
            <a:normAutofit/>
          </a:bodyPr>
          <a:lstStyle/>
          <a:p>
            <a:pPr marL="0" indent="0">
              <a:buNone/>
            </a:pPr>
            <a:r>
              <a:rPr lang="en-US" dirty="0" smtClean="0"/>
              <a:t>Breakaway</a:t>
            </a:r>
          </a:p>
          <a:p>
            <a:pPr marL="0" indent="0">
              <a:buNone/>
            </a:pPr>
            <a:r>
              <a:rPr lang="en-US" dirty="0" smtClean="0"/>
              <a:t>Options </a:t>
            </a:r>
          </a:p>
          <a:p>
            <a:pPr marL="0" indent="0">
              <a:buNone/>
            </a:pPr>
            <a:endParaRPr lang="en-US" sz="2100" dirty="0"/>
          </a:p>
        </p:txBody>
      </p:sp>
      <p:sp>
        <p:nvSpPr>
          <p:cNvPr id="10" name="Content Placeholder 3"/>
          <p:cNvSpPr txBox="1">
            <a:spLocks/>
          </p:cNvSpPr>
          <p:nvPr/>
        </p:nvSpPr>
        <p:spPr>
          <a:xfrm>
            <a:off x="4822581" y="1957370"/>
            <a:ext cx="3781181" cy="1333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Non-breakaway</a:t>
            </a:r>
          </a:p>
          <a:p>
            <a:pPr marL="0" indent="0">
              <a:buFont typeface="Arial"/>
              <a:buNone/>
            </a:pPr>
            <a:r>
              <a:rPr lang="en-US" dirty="0" smtClean="0"/>
              <a:t>Options</a:t>
            </a:r>
            <a:endParaRPr lang="en-US" dirty="0"/>
          </a:p>
        </p:txBody>
      </p:sp>
    </p:spTree>
    <p:extLst>
      <p:ext uri="{BB962C8B-B14F-4D97-AF65-F5344CB8AC3E}">
        <p14:creationId xmlns:p14="http://schemas.microsoft.com/office/powerpoint/2010/main" val="391218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Handholes</a:t>
            </a:r>
            <a:r>
              <a:rPr lang="en-US" dirty="0" smtClean="0"/>
              <a:t> and Festoons</a:t>
            </a:r>
            <a:endParaRPr lang="en-US" dirty="0"/>
          </a:p>
        </p:txBody>
      </p:sp>
      <p:pic>
        <p:nvPicPr>
          <p:cNvPr id="5" name="Picture 4"/>
          <p:cNvPicPr>
            <a:picLocks noChangeAspect="1"/>
          </p:cNvPicPr>
          <p:nvPr/>
        </p:nvPicPr>
        <p:blipFill>
          <a:blip r:embed="rId2"/>
          <a:stretch>
            <a:fillRect/>
          </a:stretch>
        </p:blipFill>
        <p:spPr>
          <a:xfrm>
            <a:off x="4809067" y="1631472"/>
            <a:ext cx="5507502" cy="4114800"/>
          </a:xfrm>
          <a:prstGeom prst="rect">
            <a:avLst/>
          </a:prstGeom>
        </p:spPr>
      </p:pic>
      <p:pic>
        <p:nvPicPr>
          <p:cNvPr id="8" name="Picture 4" descr="E:\Valmont low res files\HCL10.tif"/>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l="1666" t="1833" b="1500"/>
          <a:stretch>
            <a:fillRect/>
          </a:stretch>
        </p:blipFill>
        <p:spPr bwMode="auto">
          <a:xfrm>
            <a:off x="838200" y="1422446"/>
            <a:ext cx="2662472" cy="2620601"/>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4" descr="D:\Photos\HingeHandhole\Hin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02" y="3688872"/>
            <a:ext cx="2794098" cy="22547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61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4" y="242776"/>
            <a:ext cx="10515600" cy="1325563"/>
          </a:xfrm>
        </p:spPr>
        <p:txBody>
          <a:bodyPr>
            <a:normAutofit/>
          </a:bodyPr>
          <a:lstStyle/>
          <a:p>
            <a:r>
              <a:rPr lang="en-US" dirty="0" smtClean="0"/>
              <a:t>Non-Standard Poles</a:t>
            </a:r>
            <a:endParaRPr lang="en-US" dirty="0"/>
          </a:p>
        </p:txBody>
      </p:sp>
      <p:sp>
        <p:nvSpPr>
          <p:cNvPr id="5" name="Text Placeholder 15"/>
          <p:cNvSpPr txBox="1">
            <a:spLocks/>
          </p:cNvSpPr>
          <p:nvPr/>
        </p:nvSpPr>
        <p:spPr>
          <a:xfrm>
            <a:off x="386646" y="1398525"/>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Remember:</a:t>
            </a:r>
            <a:endParaRPr lang="en-US" dirty="0"/>
          </a:p>
        </p:txBody>
      </p:sp>
      <p:sp>
        <p:nvSpPr>
          <p:cNvPr id="8" name="Content Placeholder 2"/>
          <p:cNvSpPr txBox="1">
            <a:spLocks/>
          </p:cNvSpPr>
          <p:nvPr/>
        </p:nvSpPr>
        <p:spPr>
          <a:xfrm>
            <a:off x="386644" y="2245034"/>
            <a:ext cx="3753556"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smtClean="0">
                <a:solidFill>
                  <a:srgbClr val="000000"/>
                </a:solidFill>
              </a:rPr>
              <a:t>If your design cannot be created using the standard products with ‘adders’ and ‘deducts’ in the steel or aluminum price books, make sure to reach out to your Project Administrator for a quote.</a:t>
            </a:r>
          </a:p>
          <a:p>
            <a:pPr marL="0" indent="0">
              <a:buNone/>
            </a:pPr>
            <a:endParaRPr lang="en-US" sz="1800" dirty="0" smtClean="0">
              <a:solidFill>
                <a:srgbClr val="000000"/>
              </a:solidFill>
            </a:endParaRPr>
          </a:p>
          <a:p>
            <a:pPr marL="0" indent="0">
              <a:buNone/>
            </a:pPr>
            <a:r>
              <a:rPr lang="en-US" sz="1800" dirty="0" smtClean="0">
                <a:solidFill>
                  <a:srgbClr val="000000"/>
                </a:solidFill>
              </a:rPr>
              <a:t>All traffic, sports lighting, high mast, mass transit, and custom work will need to be reviewed by Valmont.</a:t>
            </a:r>
            <a:endParaRPr lang="en-US" sz="1800" dirty="0">
              <a:solidFill>
                <a:srgbClr val="000000"/>
              </a:solidFill>
            </a:endParaRPr>
          </a:p>
        </p:txBody>
      </p:sp>
      <p:pic>
        <p:nvPicPr>
          <p:cNvPr id="3" name="Picture 2"/>
          <p:cNvPicPr>
            <a:picLocks noChangeAspect="1"/>
          </p:cNvPicPr>
          <p:nvPr/>
        </p:nvPicPr>
        <p:blipFill>
          <a:blip r:embed="rId3"/>
          <a:stretch>
            <a:fillRect/>
          </a:stretch>
        </p:blipFill>
        <p:spPr>
          <a:xfrm>
            <a:off x="8083151" y="1400561"/>
            <a:ext cx="2902834" cy="459150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4531985" y="1398525"/>
            <a:ext cx="3065490" cy="45959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853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3D940"/>
                </a:solidFill>
              </a:rPr>
              <a:t>THANK YOU!</a:t>
            </a:r>
            <a:endParaRPr lang="en-US" dirty="0">
              <a:solidFill>
                <a:srgbClr val="C3D940"/>
              </a:solidFill>
            </a:endParaRPr>
          </a:p>
        </p:txBody>
      </p:sp>
      <p:sp>
        <p:nvSpPr>
          <p:cNvPr id="3" name="Subtitle 2"/>
          <p:cNvSpPr>
            <a:spLocks noGrp="1"/>
          </p:cNvSpPr>
          <p:nvPr>
            <p:ph type="subTitle" idx="1"/>
          </p:nvPr>
        </p:nvSpPr>
        <p:spPr/>
        <p:txBody>
          <a:bodyPr/>
          <a:lstStyle/>
          <a:p>
            <a:r>
              <a:rPr lang="en-US" dirty="0" err="1" smtClean="0"/>
              <a:t>valmontstructures.com</a:t>
            </a:r>
            <a:endParaRPr lang="en-US" dirty="0"/>
          </a:p>
        </p:txBody>
      </p:sp>
    </p:spTree>
    <p:extLst>
      <p:ext uri="{BB962C8B-B14F-4D97-AF65-F5344CB8AC3E}">
        <p14:creationId xmlns:p14="http://schemas.microsoft.com/office/powerpoint/2010/main" val="1514672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42" y="285613"/>
            <a:ext cx="11581943" cy="1325563"/>
          </a:xfrm>
        </p:spPr>
        <p:txBody>
          <a:bodyPr>
            <a:normAutofit/>
          </a:bodyPr>
          <a:lstStyle/>
          <a:p>
            <a:r>
              <a:rPr lang="en-US" dirty="0" smtClean="0"/>
              <a:t>Considerations: Application and Ordering</a:t>
            </a:r>
            <a:endParaRPr lang="en-US" dirty="0"/>
          </a:p>
        </p:txBody>
      </p:sp>
      <p:pic>
        <p:nvPicPr>
          <p:cNvPr id="4" name="Picture 3"/>
          <p:cNvPicPr>
            <a:picLocks noChangeAspect="1"/>
          </p:cNvPicPr>
          <p:nvPr/>
        </p:nvPicPr>
        <p:blipFill rotWithShape="1">
          <a:blip r:embed="rId3"/>
          <a:srcRect t="2783" b="1087"/>
          <a:stretch/>
        </p:blipFill>
        <p:spPr>
          <a:xfrm>
            <a:off x="944285" y="1347201"/>
            <a:ext cx="2774441" cy="3948699"/>
          </a:xfrm>
          <a:prstGeom prst="rect">
            <a:avLst/>
          </a:prstGeom>
          <a:effectLst>
            <a:outerShdw blurRad="63500" sx="102000" sy="102000" algn="ctr" rotWithShape="0">
              <a:prstClr val="black">
                <a:alpha val="40000"/>
              </a:prstClr>
            </a:outerShdw>
          </a:effectLst>
        </p:spPr>
      </p:pic>
      <p:sp>
        <p:nvSpPr>
          <p:cNvPr id="7" name="Content Placeholder 2"/>
          <p:cNvSpPr txBox="1">
            <a:spLocks/>
          </p:cNvSpPr>
          <p:nvPr/>
        </p:nvSpPr>
        <p:spPr>
          <a:xfrm>
            <a:off x="892256" y="5400675"/>
            <a:ext cx="2760384" cy="713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smtClean="0">
                <a:solidFill>
                  <a:schemeClr val="tx1"/>
                </a:solidFill>
              </a:rPr>
              <a:t>Application: Traffic / Roadway / Street</a:t>
            </a:r>
          </a:p>
          <a:p>
            <a:pPr marL="0" indent="0">
              <a:buFont typeface="Arial"/>
              <a:buNone/>
            </a:pPr>
            <a:r>
              <a:rPr lang="en-US" sz="1000" dirty="0" smtClean="0">
                <a:solidFill>
                  <a:schemeClr val="tx1"/>
                </a:solidFill>
              </a:rPr>
              <a:t>Order Process:  Request for Quotation (RFQ)</a:t>
            </a:r>
          </a:p>
        </p:txBody>
      </p:sp>
      <p:sp>
        <p:nvSpPr>
          <p:cNvPr id="8" name="Content Placeholder 2"/>
          <p:cNvSpPr txBox="1">
            <a:spLocks/>
          </p:cNvSpPr>
          <p:nvPr/>
        </p:nvSpPr>
        <p:spPr>
          <a:xfrm>
            <a:off x="4702633" y="5400675"/>
            <a:ext cx="2693067" cy="713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smtClean="0">
                <a:solidFill>
                  <a:schemeClr val="tx1"/>
                </a:solidFill>
              </a:rPr>
              <a:t>Application: Commercial / Area Lighting </a:t>
            </a:r>
          </a:p>
          <a:p>
            <a:pPr marL="0" indent="0">
              <a:buNone/>
            </a:pPr>
            <a:r>
              <a:rPr lang="en-US" sz="1000" dirty="0" smtClean="0">
                <a:solidFill>
                  <a:schemeClr val="tx1"/>
                </a:solidFill>
              </a:rPr>
              <a:t>Order Process: Standard price book / Spotlight pricing guide / RFQ</a:t>
            </a:r>
            <a:endParaRPr lang="en-US" sz="1000" dirty="0">
              <a:solidFill>
                <a:schemeClr val="tx1"/>
              </a:solidFill>
            </a:endParaRPr>
          </a:p>
        </p:txBody>
      </p:sp>
      <p:sp>
        <p:nvSpPr>
          <p:cNvPr id="10" name="Content Placeholder 2"/>
          <p:cNvSpPr txBox="1">
            <a:spLocks/>
          </p:cNvSpPr>
          <p:nvPr/>
        </p:nvSpPr>
        <p:spPr>
          <a:xfrm>
            <a:off x="8219856" y="5400675"/>
            <a:ext cx="2631882" cy="92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smtClean="0">
                <a:solidFill>
                  <a:schemeClr val="tx1"/>
                </a:solidFill>
              </a:rPr>
              <a:t>Application: Utility Lighting</a:t>
            </a:r>
          </a:p>
          <a:p>
            <a:pPr marL="0" indent="0">
              <a:spcBef>
                <a:spcPts val="0"/>
              </a:spcBef>
              <a:buFont typeface="Arial"/>
              <a:buNone/>
            </a:pPr>
            <a:endParaRPr lang="en-US" sz="1000" dirty="0" smtClean="0">
              <a:solidFill>
                <a:schemeClr val="tx1"/>
              </a:solidFill>
            </a:endParaRPr>
          </a:p>
          <a:p>
            <a:pPr marL="0" indent="0">
              <a:spcBef>
                <a:spcPts val="0"/>
              </a:spcBef>
              <a:buFont typeface="Arial"/>
              <a:buNone/>
            </a:pPr>
            <a:r>
              <a:rPr lang="en-US" sz="1000" dirty="0" smtClean="0">
                <a:solidFill>
                  <a:schemeClr val="tx1"/>
                </a:solidFill>
              </a:rPr>
              <a:t>Order Process: Standard price book / Spotlight pricing guide / Quoted Contract / Request for Quotation (RFQ)</a:t>
            </a:r>
          </a:p>
        </p:txBody>
      </p:sp>
      <p:pic>
        <p:nvPicPr>
          <p:cNvPr id="11" name="Picture 10"/>
          <p:cNvPicPr>
            <a:picLocks noChangeAspect="1"/>
          </p:cNvPicPr>
          <p:nvPr/>
        </p:nvPicPr>
        <p:blipFill rotWithShape="1">
          <a:blip r:embed="rId4"/>
          <a:srcRect l="9976" t="7887" b="3684"/>
          <a:stretch/>
        </p:blipFill>
        <p:spPr>
          <a:xfrm>
            <a:off x="4721683" y="1347201"/>
            <a:ext cx="2639098" cy="3948699"/>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7428" t="2166" r="14224" b="13086"/>
          <a:stretch/>
        </p:blipFill>
        <p:spPr>
          <a:xfrm>
            <a:off x="8174994" y="1347201"/>
            <a:ext cx="2676744" cy="39359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40465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44" y="285613"/>
            <a:ext cx="10515600" cy="1325563"/>
          </a:xfrm>
        </p:spPr>
        <p:txBody>
          <a:bodyPr>
            <a:normAutofit/>
          </a:bodyPr>
          <a:lstStyle/>
          <a:p>
            <a:r>
              <a:rPr lang="en-US" dirty="0" smtClean="0"/>
              <a:t>Considerations: Loading / EPA</a:t>
            </a:r>
            <a:endParaRPr lang="en-US" dirty="0"/>
          </a:p>
        </p:txBody>
      </p:sp>
      <p:sp>
        <p:nvSpPr>
          <p:cNvPr id="20" name="Content Placeholder 2"/>
          <p:cNvSpPr>
            <a:spLocks noGrp="1"/>
          </p:cNvSpPr>
          <p:nvPr>
            <p:ph idx="1"/>
          </p:nvPr>
        </p:nvSpPr>
        <p:spPr>
          <a:xfrm>
            <a:off x="347643" y="1592446"/>
            <a:ext cx="2853667" cy="4249554"/>
          </a:xfrm>
        </p:spPr>
        <p:txBody>
          <a:bodyPr>
            <a:noAutofit/>
          </a:bodyPr>
          <a:lstStyle/>
          <a:p>
            <a:pPr marL="0" indent="0">
              <a:buNone/>
            </a:pPr>
            <a:r>
              <a:rPr lang="en-US" sz="1600" dirty="0" smtClean="0"/>
              <a:t>Pole shapes and heights will have different loading capabilities. If there will be large fixtures, banners, hanging flower pots, or additional add-ons, make sure the pole meets the EPA requirements found on the pole spec sheet.</a:t>
            </a:r>
          </a:p>
          <a:p>
            <a:pPr marL="0" indent="0">
              <a:buNone/>
            </a:pPr>
            <a:endParaRPr lang="en-US" sz="1600" dirty="0"/>
          </a:p>
          <a:p>
            <a:pPr marL="0" indent="0">
              <a:buNone/>
            </a:pPr>
            <a:r>
              <a:rPr lang="en-US" sz="1600" dirty="0" smtClean="0">
                <a:solidFill>
                  <a:srgbClr val="E6681A"/>
                </a:solidFill>
              </a:rPr>
              <a:t>*</a:t>
            </a:r>
            <a:r>
              <a:rPr lang="en-US" sz="1600" dirty="0" smtClean="0"/>
              <a:t> If a banners or hanging flower pots are proposed, Valmont will need to size the pole.</a:t>
            </a:r>
          </a:p>
          <a:p>
            <a:pPr lvl="1"/>
            <a:endParaRPr lang="en-US" sz="2000" dirty="0" smtClean="0"/>
          </a:p>
        </p:txBody>
      </p:sp>
      <p:pic>
        <p:nvPicPr>
          <p:cNvPr id="9" name="Picture 8"/>
          <p:cNvPicPr>
            <a:picLocks noChangeAspect="1"/>
          </p:cNvPicPr>
          <p:nvPr/>
        </p:nvPicPr>
        <p:blipFill rotWithShape="1">
          <a:blip r:embed="rId3"/>
          <a:srcRect t="14926" r="23250" b="13170"/>
          <a:stretch/>
        </p:blipFill>
        <p:spPr>
          <a:xfrm>
            <a:off x="3395023" y="1600200"/>
            <a:ext cx="3018477" cy="4241800"/>
          </a:xfrm>
          <a:prstGeom prst="rect">
            <a:avLst/>
          </a:prstGeom>
        </p:spPr>
      </p:pic>
      <p:pic>
        <p:nvPicPr>
          <p:cNvPr id="10" name="Picture 9"/>
          <p:cNvPicPr>
            <a:picLocks noChangeAspect="1"/>
          </p:cNvPicPr>
          <p:nvPr/>
        </p:nvPicPr>
        <p:blipFill rotWithShape="1">
          <a:blip r:embed="rId4"/>
          <a:srcRect r="24660"/>
          <a:stretch/>
        </p:blipFill>
        <p:spPr>
          <a:xfrm>
            <a:off x="6544583" y="1611176"/>
            <a:ext cx="5535339" cy="4226336"/>
          </a:xfrm>
          <a:prstGeom prst="rect">
            <a:avLst/>
          </a:prstGeom>
        </p:spPr>
      </p:pic>
      <p:sp>
        <p:nvSpPr>
          <p:cNvPr id="11" name="TextBox 10"/>
          <p:cNvSpPr txBox="1"/>
          <p:nvPr/>
        </p:nvSpPr>
        <p:spPr>
          <a:xfrm>
            <a:off x="5550354" y="1939980"/>
            <a:ext cx="1114425"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solidFill>
              </a:rPr>
              <a:t>+EPA</a:t>
            </a:r>
            <a:endParaRPr lang="en-US" dirty="0">
              <a:solidFill>
                <a:schemeClr val="bg1"/>
              </a:solidFill>
            </a:endParaRPr>
          </a:p>
        </p:txBody>
      </p:sp>
      <p:sp>
        <p:nvSpPr>
          <p:cNvPr id="12" name="TextBox 11"/>
          <p:cNvSpPr txBox="1"/>
          <p:nvPr/>
        </p:nvSpPr>
        <p:spPr>
          <a:xfrm>
            <a:off x="4638221" y="3517394"/>
            <a:ext cx="1114425"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solidFill>
              </a:rPr>
              <a:t>+EPA</a:t>
            </a:r>
            <a:endParaRPr lang="en-US" dirty="0">
              <a:solidFill>
                <a:schemeClr val="bg1"/>
              </a:solidFill>
            </a:endParaRPr>
          </a:p>
        </p:txBody>
      </p:sp>
      <p:sp>
        <p:nvSpPr>
          <p:cNvPr id="13" name="TextBox 12"/>
          <p:cNvSpPr txBox="1"/>
          <p:nvPr/>
        </p:nvSpPr>
        <p:spPr>
          <a:xfrm>
            <a:off x="4332452" y="2741790"/>
            <a:ext cx="1114425"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solidFill>
              </a:rPr>
              <a:t>+EPA</a:t>
            </a:r>
            <a:endParaRPr lang="en-US" dirty="0">
              <a:solidFill>
                <a:schemeClr val="bg1"/>
              </a:solidFill>
            </a:endParaRPr>
          </a:p>
        </p:txBody>
      </p:sp>
      <p:sp>
        <p:nvSpPr>
          <p:cNvPr id="14" name="TextBox 13"/>
          <p:cNvSpPr txBox="1"/>
          <p:nvPr/>
        </p:nvSpPr>
        <p:spPr>
          <a:xfrm>
            <a:off x="3336255" y="3690005"/>
            <a:ext cx="1114425"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solidFill>
              </a:rPr>
              <a:t>+EPA</a:t>
            </a:r>
            <a:endParaRPr lang="en-US" dirty="0">
              <a:solidFill>
                <a:schemeClr val="bg1"/>
              </a:solidFill>
            </a:endParaRPr>
          </a:p>
        </p:txBody>
      </p:sp>
      <p:sp>
        <p:nvSpPr>
          <p:cNvPr id="17" name="Rectangle 16"/>
          <p:cNvSpPr/>
          <p:nvPr/>
        </p:nvSpPr>
        <p:spPr>
          <a:xfrm>
            <a:off x="7373180" y="2271212"/>
            <a:ext cx="515743" cy="3545962"/>
          </a:xfrm>
          <a:prstGeom prst="rect">
            <a:avLst/>
          </a:prstGeom>
          <a:noFill/>
          <a:ln w="38100">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416881" y="2271212"/>
            <a:ext cx="515743" cy="3545962"/>
          </a:xfrm>
          <a:prstGeom prst="rect">
            <a:avLst/>
          </a:prstGeom>
          <a:noFill/>
          <a:ln w="38100">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Rectangle 18"/>
          <p:cNvSpPr/>
          <p:nvPr/>
        </p:nvSpPr>
        <p:spPr>
          <a:xfrm>
            <a:off x="9467963" y="2271212"/>
            <a:ext cx="515743" cy="3545962"/>
          </a:xfrm>
          <a:prstGeom prst="rect">
            <a:avLst/>
          </a:prstGeom>
          <a:noFill/>
          <a:ln w="38100">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38474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095" t="1986" r="55799" b="7401"/>
          <a:stretch/>
        </p:blipFill>
        <p:spPr>
          <a:xfrm>
            <a:off x="7656696" y="1129945"/>
            <a:ext cx="3081357" cy="4775556"/>
          </a:xfrm>
          <a:prstGeom prst="rect">
            <a:avLst/>
          </a:prstGeom>
        </p:spPr>
      </p:pic>
      <p:sp>
        <p:nvSpPr>
          <p:cNvPr id="2" name="Title 1"/>
          <p:cNvSpPr>
            <a:spLocks noGrp="1"/>
          </p:cNvSpPr>
          <p:nvPr>
            <p:ph type="title"/>
          </p:nvPr>
        </p:nvSpPr>
        <p:spPr>
          <a:xfrm>
            <a:off x="484237" y="285613"/>
            <a:ext cx="10515600" cy="1325563"/>
          </a:xfrm>
        </p:spPr>
        <p:txBody>
          <a:bodyPr/>
          <a:lstStyle/>
          <a:p>
            <a:r>
              <a:rPr lang="en-US" dirty="0" smtClean="0"/>
              <a:t>Factors of EPA</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6</a:t>
            </a:fld>
            <a:endParaRPr lang="en-US" dirty="0"/>
          </a:p>
        </p:txBody>
      </p:sp>
      <p:sp>
        <p:nvSpPr>
          <p:cNvPr id="6" name="Content Placeholder 2"/>
          <p:cNvSpPr>
            <a:spLocks noGrp="1"/>
          </p:cNvSpPr>
          <p:nvPr>
            <p:ph idx="1"/>
          </p:nvPr>
        </p:nvSpPr>
        <p:spPr>
          <a:xfrm>
            <a:off x="545690" y="1577052"/>
            <a:ext cx="6096000" cy="4351338"/>
          </a:xfrm>
        </p:spPr>
        <p:txBody>
          <a:bodyPr>
            <a:normAutofit/>
          </a:bodyPr>
          <a:lstStyle/>
          <a:p>
            <a:pPr marL="0" indent="0">
              <a:buNone/>
            </a:pPr>
            <a:r>
              <a:rPr lang="en-US" sz="2400" dirty="0" smtClean="0"/>
              <a:t>The Effective Projected Area contains two parts:</a:t>
            </a:r>
          </a:p>
          <a:p>
            <a:pPr lvl="1"/>
            <a:r>
              <a:rPr lang="en-US" sz="2200" dirty="0"/>
              <a:t>	</a:t>
            </a:r>
            <a:r>
              <a:rPr lang="en-US" sz="2200" dirty="0">
                <a:solidFill>
                  <a:srgbClr val="E6681A"/>
                </a:solidFill>
              </a:rPr>
              <a:t>Drag </a:t>
            </a:r>
            <a:r>
              <a:rPr lang="en-US" sz="2200" dirty="0" smtClean="0">
                <a:solidFill>
                  <a:srgbClr val="E6681A"/>
                </a:solidFill>
              </a:rPr>
              <a:t>Coefficient (Object)</a:t>
            </a:r>
            <a:endParaRPr lang="en-US" sz="2200" dirty="0">
              <a:solidFill>
                <a:srgbClr val="E6681A"/>
              </a:solidFill>
            </a:endParaRPr>
          </a:p>
          <a:p>
            <a:pPr lvl="1"/>
            <a:r>
              <a:rPr lang="en-US" sz="2200" dirty="0" smtClean="0"/>
              <a:t>   </a:t>
            </a:r>
            <a:r>
              <a:rPr lang="en-US" sz="2200" dirty="0" smtClean="0">
                <a:solidFill>
                  <a:srgbClr val="C3D940"/>
                </a:solidFill>
              </a:rPr>
              <a:t>The Projected Area</a:t>
            </a:r>
          </a:p>
          <a:p>
            <a:pPr marL="457200" lvl="1" indent="0">
              <a:buNone/>
            </a:pPr>
            <a:r>
              <a:rPr lang="en-US" sz="2200" dirty="0"/>
              <a:t>	</a:t>
            </a:r>
            <a:endParaRPr lang="en-US" sz="2200" dirty="0" smtClean="0"/>
          </a:p>
          <a:p>
            <a:pPr marL="0" indent="0">
              <a:buNone/>
            </a:pPr>
            <a:r>
              <a:rPr lang="en-US" sz="2400" dirty="0" smtClean="0"/>
              <a:t>The shape of the object will vary the drag coefficient. The drag coefficient is a calculated multiplier based on the amount of resistance the object has. Any object that will be mounted on the pole will need to be measured.</a:t>
            </a:r>
          </a:p>
        </p:txBody>
      </p:sp>
      <p:sp>
        <p:nvSpPr>
          <p:cNvPr id="4" name="TextBox 3"/>
          <p:cNvSpPr txBox="1"/>
          <p:nvPr/>
        </p:nvSpPr>
        <p:spPr>
          <a:xfrm>
            <a:off x="9682315" y="467163"/>
            <a:ext cx="1317522" cy="646331"/>
          </a:xfrm>
          <a:prstGeom prst="rect">
            <a:avLst/>
          </a:prstGeom>
          <a:noFill/>
        </p:spPr>
        <p:txBody>
          <a:bodyPr wrap="square" rtlCol="0">
            <a:spAutoFit/>
          </a:bodyPr>
          <a:lstStyle/>
          <a:p>
            <a:pPr algn="ctr"/>
            <a:r>
              <a:rPr lang="en-US" dirty="0" smtClean="0">
                <a:solidFill>
                  <a:srgbClr val="13485B"/>
                </a:solidFill>
              </a:rPr>
              <a:t>Projected Area</a:t>
            </a:r>
            <a:endParaRPr lang="en-US" dirty="0">
              <a:solidFill>
                <a:srgbClr val="13485B"/>
              </a:solidFill>
            </a:endParaRPr>
          </a:p>
        </p:txBody>
      </p:sp>
      <p:sp>
        <p:nvSpPr>
          <p:cNvPr id="7" name="TextBox 6"/>
          <p:cNvSpPr txBox="1"/>
          <p:nvPr/>
        </p:nvSpPr>
        <p:spPr>
          <a:xfrm>
            <a:off x="8295969" y="450713"/>
            <a:ext cx="1317522" cy="369332"/>
          </a:xfrm>
          <a:prstGeom prst="rect">
            <a:avLst/>
          </a:prstGeom>
          <a:noFill/>
        </p:spPr>
        <p:txBody>
          <a:bodyPr wrap="square" rtlCol="0">
            <a:spAutoFit/>
          </a:bodyPr>
          <a:lstStyle/>
          <a:p>
            <a:pPr algn="ctr"/>
            <a:r>
              <a:rPr lang="en-US" dirty="0" smtClean="0">
                <a:solidFill>
                  <a:srgbClr val="13485B"/>
                </a:solidFill>
              </a:rPr>
              <a:t>Drag</a:t>
            </a:r>
            <a:endParaRPr lang="en-US" dirty="0">
              <a:solidFill>
                <a:srgbClr val="13485B"/>
              </a:solidFill>
            </a:endParaRPr>
          </a:p>
        </p:txBody>
      </p:sp>
      <p:sp>
        <p:nvSpPr>
          <p:cNvPr id="10" name="Rectangle 9"/>
          <p:cNvSpPr/>
          <p:nvPr/>
        </p:nvSpPr>
        <p:spPr>
          <a:xfrm>
            <a:off x="8528255" y="322416"/>
            <a:ext cx="861549" cy="5636253"/>
          </a:xfrm>
          <a:prstGeom prst="rect">
            <a:avLst/>
          </a:prstGeom>
          <a:noFill/>
          <a:ln w="25400">
            <a:solidFill>
              <a:srgbClr val="E6681A">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07508" y="322416"/>
            <a:ext cx="1266524" cy="5636253"/>
          </a:xfrm>
          <a:prstGeom prst="rect">
            <a:avLst/>
          </a:prstGeom>
          <a:noFill/>
          <a:ln w="25400">
            <a:solidFill>
              <a:srgbClr val="C3D940">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838201" y="4612884"/>
            <a:ext cx="6866234" cy="1156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dirty="0" smtClean="0"/>
          </a:p>
          <a:p>
            <a:pPr marL="0" indent="0">
              <a:buFont typeface="Arial"/>
              <a:buNone/>
            </a:pPr>
            <a:endParaRPr lang="en-US" sz="2400" dirty="0" smtClean="0"/>
          </a:p>
        </p:txBody>
      </p:sp>
    </p:spTree>
    <p:extLst>
      <p:ext uri="{BB962C8B-B14F-4D97-AF65-F5344CB8AC3E}">
        <p14:creationId xmlns:p14="http://schemas.microsoft.com/office/powerpoint/2010/main" val="1773205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86" y="285613"/>
            <a:ext cx="10515600" cy="1325563"/>
          </a:xfrm>
        </p:spPr>
        <p:txBody>
          <a:bodyPr/>
          <a:lstStyle/>
          <a:p>
            <a:r>
              <a:rPr lang="en-US" dirty="0" smtClean="0"/>
              <a:t>Pole Size Requirements - Fixture</a:t>
            </a:r>
            <a:endParaRPr lang="en-US"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7</a:t>
            </a:fld>
            <a:endParaRPr lang="en-US" dirty="0"/>
          </a:p>
        </p:txBody>
      </p:sp>
      <p:sp>
        <p:nvSpPr>
          <p:cNvPr id="6" name="Content Placeholder 2"/>
          <p:cNvSpPr>
            <a:spLocks noGrp="1"/>
          </p:cNvSpPr>
          <p:nvPr>
            <p:ph idx="1"/>
          </p:nvPr>
        </p:nvSpPr>
        <p:spPr>
          <a:xfrm>
            <a:off x="7695326" y="1506386"/>
            <a:ext cx="4353799" cy="4317582"/>
          </a:xfrm>
        </p:spPr>
        <p:txBody>
          <a:bodyPr>
            <a:normAutofit/>
          </a:bodyPr>
          <a:lstStyle/>
          <a:p>
            <a:pPr marL="0" indent="0">
              <a:buNone/>
            </a:pPr>
            <a:r>
              <a:rPr lang="en-US" sz="2400" dirty="0" smtClean="0"/>
              <a:t>The EPA of a fixture or fixture cluster should be provided by the manufacturer on the product spec sheet. </a:t>
            </a:r>
          </a:p>
          <a:p>
            <a:pPr marL="0" indent="0">
              <a:buNone/>
            </a:pPr>
            <a:endParaRPr lang="en-US" sz="2400" dirty="0"/>
          </a:p>
          <a:p>
            <a:pPr marL="0" indent="0">
              <a:buNone/>
            </a:pPr>
            <a:r>
              <a:rPr lang="en-US" sz="2400" dirty="0" smtClean="0"/>
              <a:t>If the EPA is not clearly stated, reach out to the manufacturer before sizing the pole.</a:t>
            </a:r>
          </a:p>
        </p:txBody>
      </p:sp>
      <p:pic>
        <p:nvPicPr>
          <p:cNvPr id="7" name="Picture 6"/>
          <p:cNvPicPr>
            <a:picLocks noChangeAspect="1"/>
          </p:cNvPicPr>
          <p:nvPr/>
        </p:nvPicPr>
        <p:blipFill>
          <a:blip r:embed="rId2"/>
          <a:stretch>
            <a:fillRect/>
          </a:stretch>
        </p:blipFill>
        <p:spPr>
          <a:xfrm>
            <a:off x="418186" y="1506586"/>
            <a:ext cx="5546850" cy="1717783"/>
          </a:xfrm>
          <a:prstGeom prst="rect">
            <a:avLst/>
          </a:prstGeom>
          <a:effectLst>
            <a:outerShdw blurRad="63500" sx="102000" sy="102000" algn="ctr" rotWithShape="0">
              <a:prstClr val="black">
                <a:alpha val="40000"/>
              </a:prstClr>
            </a:outerShdw>
          </a:effectLst>
        </p:spPr>
      </p:pic>
      <p:sp>
        <p:nvSpPr>
          <p:cNvPr id="11" name="Rectangle 10"/>
          <p:cNvSpPr/>
          <p:nvPr/>
        </p:nvSpPr>
        <p:spPr>
          <a:xfrm>
            <a:off x="4993485" y="1506386"/>
            <a:ext cx="2245797" cy="1198714"/>
          </a:xfrm>
          <a:prstGeom prst="rect">
            <a:avLst/>
          </a:prstGeom>
          <a:noFill/>
          <a:ln w="38100">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p:cNvSpPr txBox="1">
            <a:spLocks/>
          </p:cNvSpPr>
          <p:nvPr/>
        </p:nvSpPr>
        <p:spPr>
          <a:xfrm>
            <a:off x="4714585" y="3298054"/>
            <a:ext cx="1586502" cy="245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000" dirty="0" smtClean="0"/>
              <a:t>Philips Cobra Head</a:t>
            </a:r>
            <a:endParaRPr lang="en-US" sz="1000" dirty="0"/>
          </a:p>
        </p:txBody>
      </p:sp>
      <p:sp>
        <p:nvSpPr>
          <p:cNvPr id="16" name="TextBox 15"/>
          <p:cNvSpPr txBox="1"/>
          <p:nvPr/>
        </p:nvSpPr>
        <p:spPr>
          <a:xfrm>
            <a:off x="5951399" y="2308649"/>
            <a:ext cx="1233625" cy="338554"/>
          </a:xfrm>
          <a:prstGeom prst="rect">
            <a:avLst/>
          </a:prstGeom>
          <a:noFill/>
        </p:spPr>
        <p:txBody>
          <a:bodyPr wrap="square" rtlCol="0">
            <a:spAutoFit/>
          </a:bodyPr>
          <a:lstStyle/>
          <a:p>
            <a:pPr algn="r"/>
            <a:r>
              <a:rPr lang="en-US" sz="1600" dirty="0" smtClean="0">
                <a:solidFill>
                  <a:srgbClr val="13485B"/>
                </a:solidFill>
              </a:rPr>
              <a:t>1.4 sq. ft.</a:t>
            </a:r>
            <a:endParaRPr lang="en-US" sz="1600" dirty="0">
              <a:solidFill>
                <a:srgbClr val="13485B"/>
              </a:solidFill>
            </a:endParaRPr>
          </a:p>
        </p:txBody>
      </p:sp>
      <p:sp>
        <p:nvSpPr>
          <p:cNvPr id="18" name="TextBox 17"/>
          <p:cNvSpPr txBox="1"/>
          <p:nvPr/>
        </p:nvSpPr>
        <p:spPr>
          <a:xfrm>
            <a:off x="5951399" y="1688982"/>
            <a:ext cx="1233625" cy="338554"/>
          </a:xfrm>
          <a:prstGeom prst="rect">
            <a:avLst/>
          </a:prstGeom>
          <a:noFill/>
        </p:spPr>
        <p:txBody>
          <a:bodyPr wrap="square" rtlCol="0">
            <a:spAutoFit/>
          </a:bodyPr>
          <a:lstStyle/>
          <a:p>
            <a:pPr algn="r"/>
            <a:r>
              <a:rPr lang="en-US" sz="1600" dirty="0" smtClean="0">
                <a:solidFill>
                  <a:srgbClr val="13485B"/>
                </a:solidFill>
              </a:rPr>
              <a:t>1.47 sq. ft.</a:t>
            </a:r>
            <a:endParaRPr lang="en-US" sz="1600" dirty="0">
              <a:solidFill>
                <a:srgbClr val="13485B"/>
              </a:solidFill>
            </a:endParaRPr>
          </a:p>
        </p:txBody>
      </p:sp>
      <p:cxnSp>
        <p:nvCxnSpPr>
          <p:cNvPr id="4" name="Straight Connector 3"/>
          <p:cNvCxnSpPr/>
          <p:nvPr/>
        </p:nvCxnSpPr>
        <p:spPr>
          <a:xfrm>
            <a:off x="6250287" y="2170249"/>
            <a:ext cx="714375" cy="0"/>
          </a:xfrm>
          <a:prstGeom prst="line">
            <a:avLst/>
          </a:prstGeom>
          <a:ln w="12700">
            <a:solidFill>
              <a:srgbClr val="13485B"/>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340722" y="4126711"/>
            <a:ext cx="6821096" cy="1156620"/>
          </a:xfrm>
          <a:prstGeom prst="rect">
            <a:avLst/>
          </a:prstGeom>
          <a:effectLst>
            <a:outerShdw blurRad="63500" sx="102000" sy="102000" algn="ctr" rotWithShape="0">
              <a:prstClr val="black">
                <a:alpha val="40000"/>
              </a:prstClr>
            </a:outerShdw>
          </a:effectLst>
        </p:spPr>
      </p:pic>
      <p:sp>
        <p:nvSpPr>
          <p:cNvPr id="14" name="Rectangle 13"/>
          <p:cNvSpPr/>
          <p:nvPr/>
        </p:nvSpPr>
        <p:spPr>
          <a:xfrm>
            <a:off x="2466235" y="4268285"/>
            <a:ext cx="4641323" cy="1015046"/>
          </a:xfrm>
          <a:prstGeom prst="rect">
            <a:avLst/>
          </a:prstGeom>
          <a:noFill/>
          <a:ln w="38100">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txBox="1">
            <a:spLocks/>
          </p:cNvSpPr>
          <p:nvPr/>
        </p:nvSpPr>
        <p:spPr>
          <a:xfrm>
            <a:off x="3657600" y="5358183"/>
            <a:ext cx="3527423" cy="280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Font typeface="Arial"/>
              <a:buNone/>
            </a:pPr>
            <a:r>
              <a:rPr lang="en-US" sz="1000" dirty="0" smtClean="0"/>
              <a:t>Cluster EPA values: Spaulding MSV Series </a:t>
            </a:r>
            <a:endParaRPr lang="en-US" sz="1000" dirty="0"/>
          </a:p>
        </p:txBody>
      </p:sp>
    </p:spTree>
    <p:extLst>
      <p:ext uri="{BB962C8B-B14F-4D97-AF65-F5344CB8AC3E}">
        <p14:creationId xmlns:p14="http://schemas.microsoft.com/office/powerpoint/2010/main" val="1998777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65282" y="2124361"/>
            <a:ext cx="4844918" cy="749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smtClean="0"/>
              <a:t>Shafts up to 50’ single piece or 180’ multi-piece in round tapered</a:t>
            </a:r>
          </a:p>
          <a:p>
            <a:pPr lvl="1"/>
            <a:endParaRPr lang="en-US" sz="1800" dirty="0" smtClean="0"/>
          </a:p>
        </p:txBody>
      </p:sp>
      <p:sp>
        <p:nvSpPr>
          <p:cNvPr id="8" name="Content Placeholder 2"/>
          <p:cNvSpPr txBox="1">
            <a:spLocks/>
          </p:cNvSpPr>
          <p:nvPr/>
        </p:nvSpPr>
        <p:spPr>
          <a:xfrm>
            <a:off x="6386741" y="2124361"/>
            <a:ext cx="4745057" cy="2615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smtClean="0"/>
              <a:t>Shafts up to 50’ single piece or 88’ multi-piece</a:t>
            </a:r>
          </a:p>
          <a:p>
            <a:pPr lvl="1"/>
            <a:r>
              <a:rPr lang="en-US" sz="1400" dirty="0" smtClean="0"/>
              <a:t>Max straight shaft: 50’</a:t>
            </a:r>
          </a:p>
          <a:p>
            <a:pPr lvl="1"/>
            <a:r>
              <a:rPr lang="en-US" sz="1400" dirty="0" smtClean="0"/>
              <a:t>Max taper shaft: 48’</a:t>
            </a:r>
          </a:p>
        </p:txBody>
      </p:sp>
      <p:sp>
        <p:nvSpPr>
          <p:cNvPr id="5" name="Title 1"/>
          <p:cNvSpPr txBox="1">
            <a:spLocks/>
          </p:cNvSpPr>
          <p:nvPr/>
        </p:nvSpPr>
        <p:spPr>
          <a:xfrm>
            <a:off x="347643" y="2856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smtClean="0"/>
              <a:t>Considerations: Mounting Height</a:t>
            </a:r>
            <a:endParaRPr lang="en-US" dirty="0"/>
          </a:p>
        </p:txBody>
      </p:sp>
      <p:sp>
        <p:nvSpPr>
          <p:cNvPr id="7" name="Text Placeholder 15"/>
          <p:cNvSpPr txBox="1">
            <a:spLocks/>
          </p:cNvSpPr>
          <p:nvPr/>
        </p:nvSpPr>
        <p:spPr>
          <a:xfrm>
            <a:off x="1288927" y="1500479"/>
            <a:ext cx="3297767" cy="439304"/>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Steel</a:t>
            </a:r>
            <a:endParaRPr lang="en-US" dirty="0"/>
          </a:p>
        </p:txBody>
      </p:sp>
      <p:sp>
        <p:nvSpPr>
          <p:cNvPr id="9" name="Text Placeholder 14"/>
          <p:cNvSpPr txBox="1">
            <a:spLocks/>
          </p:cNvSpPr>
          <p:nvPr/>
        </p:nvSpPr>
        <p:spPr>
          <a:xfrm>
            <a:off x="7110386" y="1500479"/>
            <a:ext cx="3297766" cy="455502"/>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Aluminum</a:t>
            </a:r>
            <a:endParaRPr lang="en-US" dirty="0"/>
          </a:p>
        </p:txBody>
      </p:sp>
      <p:pic>
        <p:nvPicPr>
          <p:cNvPr id="4" name="Picture 3"/>
          <p:cNvPicPr>
            <a:picLocks noChangeAspect="1"/>
          </p:cNvPicPr>
          <p:nvPr/>
        </p:nvPicPr>
        <p:blipFill>
          <a:blip r:embed="rId3"/>
          <a:stretch>
            <a:fillRect/>
          </a:stretch>
        </p:blipFill>
        <p:spPr>
          <a:xfrm>
            <a:off x="1077598" y="3215889"/>
            <a:ext cx="3720424" cy="2779356"/>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rotWithShape="1">
          <a:blip r:embed="rId4"/>
          <a:srcRect l="3336" t="7157" r="25721" b="3153"/>
          <a:stretch/>
        </p:blipFill>
        <p:spPr>
          <a:xfrm>
            <a:off x="6857898" y="3215889"/>
            <a:ext cx="3802743" cy="27793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98686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2"/>
          <p:cNvSpPr txBox="1">
            <a:spLocks/>
          </p:cNvSpPr>
          <p:nvPr/>
        </p:nvSpPr>
        <p:spPr>
          <a:xfrm>
            <a:off x="8185340" y="2330820"/>
            <a:ext cx="3297766" cy="4108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400" b="1" dirty="0" smtClean="0">
                <a:solidFill>
                  <a:srgbClr val="000000"/>
                </a:solidFill>
              </a:rPr>
              <a:t>Advantages: </a:t>
            </a:r>
            <a:endParaRPr lang="en-US" sz="1400" b="1" dirty="0">
              <a:solidFill>
                <a:srgbClr val="000000"/>
              </a:solidFill>
            </a:endParaRPr>
          </a:p>
          <a:p>
            <a:r>
              <a:rPr lang="en-US" sz="1400" dirty="0" smtClean="0">
                <a:solidFill>
                  <a:srgbClr val="000000"/>
                </a:solidFill>
              </a:rPr>
              <a:t>Buy America compliant</a:t>
            </a:r>
          </a:p>
          <a:p>
            <a:r>
              <a:rPr lang="en-US" sz="1400" dirty="0" smtClean="0">
                <a:solidFill>
                  <a:srgbClr val="000000"/>
                </a:solidFill>
              </a:rPr>
              <a:t>Multiple shapes available</a:t>
            </a:r>
          </a:p>
          <a:p>
            <a:r>
              <a:rPr lang="en-US" sz="1400" dirty="0" smtClean="0">
                <a:solidFill>
                  <a:srgbClr val="000000"/>
                </a:solidFill>
              </a:rPr>
              <a:t>Multiple finish options</a:t>
            </a:r>
          </a:p>
          <a:p>
            <a:pPr marL="0" indent="0">
              <a:buFont typeface="Arial"/>
              <a:buNone/>
            </a:pPr>
            <a:endParaRPr lang="en-US" sz="1400" dirty="0">
              <a:solidFill>
                <a:srgbClr val="000000"/>
              </a:solidFill>
            </a:endParaRPr>
          </a:p>
        </p:txBody>
      </p:sp>
      <p:sp>
        <p:nvSpPr>
          <p:cNvPr id="7" name="Title 6"/>
          <p:cNvSpPr>
            <a:spLocks noGrp="1"/>
          </p:cNvSpPr>
          <p:nvPr>
            <p:ph type="title"/>
          </p:nvPr>
        </p:nvSpPr>
        <p:spPr>
          <a:xfrm>
            <a:off x="397934" y="285613"/>
            <a:ext cx="10515600" cy="1325563"/>
          </a:xfrm>
        </p:spPr>
        <p:txBody>
          <a:bodyPr>
            <a:normAutofit/>
          </a:bodyPr>
          <a:lstStyle/>
          <a:p>
            <a:r>
              <a:rPr lang="en-US" dirty="0" smtClean="0"/>
              <a:t>Considerations: Pole Material</a:t>
            </a:r>
            <a:endParaRPr lang="en-US" dirty="0"/>
          </a:p>
        </p:txBody>
      </p:sp>
      <p:sp>
        <p:nvSpPr>
          <p:cNvPr id="2" name="Content Placeholder 1"/>
          <p:cNvSpPr>
            <a:spLocks noGrp="1"/>
          </p:cNvSpPr>
          <p:nvPr>
            <p:ph idx="1"/>
          </p:nvPr>
        </p:nvSpPr>
        <p:spPr>
          <a:xfrm>
            <a:off x="838201" y="2308225"/>
            <a:ext cx="3484034" cy="3457575"/>
          </a:xfrm>
        </p:spPr>
        <p:txBody>
          <a:bodyPr>
            <a:noAutofit/>
          </a:bodyPr>
          <a:lstStyle/>
          <a:p>
            <a:pPr marL="0" indent="0">
              <a:buNone/>
            </a:pPr>
            <a:r>
              <a:rPr lang="en-US" sz="1400" b="1" dirty="0" smtClean="0"/>
              <a:t>Advantages: </a:t>
            </a:r>
          </a:p>
          <a:p>
            <a:r>
              <a:rPr lang="en-US" sz="1400" dirty="0" smtClean="0"/>
              <a:t>Strength</a:t>
            </a:r>
            <a:endParaRPr lang="en-US" sz="1400" dirty="0"/>
          </a:p>
          <a:p>
            <a:r>
              <a:rPr lang="en-US" sz="1400" dirty="0"/>
              <a:t>Less </a:t>
            </a:r>
            <a:r>
              <a:rPr lang="en-US" sz="1400" dirty="0" smtClean="0"/>
              <a:t>susceptible </a:t>
            </a:r>
            <a:r>
              <a:rPr lang="en-US" sz="1400" dirty="0"/>
              <a:t>to </a:t>
            </a:r>
            <a:r>
              <a:rPr lang="en-US" sz="1400" dirty="0" smtClean="0"/>
              <a:t>vibration</a:t>
            </a:r>
            <a:endParaRPr lang="en-US" sz="1400" dirty="0"/>
          </a:p>
          <a:p>
            <a:r>
              <a:rPr lang="en-US" sz="1400" dirty="0"/>
              <a:t>Fabricated </a:t>
            </a:r>
            <a:r>
              <a:rPr lang="en-US" sz="1400" dirty="0" smtClean="0"/>
              <a:t>base </a:t>
            </a:r>
            <a:r>
              <a:rPr lang="en-US" sz="1400" dirty="0"/>
              <a:t>p</a:t>
            </a:r>
            <a:r>
              <a:rPr lang="en-US" sz="1400" dirty="0" smtClean="0"/>
              <a:t>lates</a:t>
            </a:r>
          </a:p>
          <a:p>
            <a:r>
              <a:rPr lang="en-US" sz="1400" dirty="0" smtClean="0"/>
              <a:t>Cost </a:t>
            </a:r>
            <a:r>
              <a:rPr lang="en-US" sz="1400" dirty="0"/>
              <a:t>e</a:t>
            </a:r>
            <a:r>
              <a:rPr lang="en-US" sz="1400" dirty="0" smtClean="0"/>
              <a:t>ffective </a:t>
            </a:r>
            <a:r>
              <a:rPr lang="en-US" sz="1400" dirty="0"/>
              <a:t>at </a:t>
            </a:r>
            <a:r>
              <a:rPr lang="en-US" sz="1400" dirty="0" smtClean="0"/>
              <a:t>taller mounting </a:t>
            </a:r>
            <a:r>
              <a:rPr lang="en-US" sz="1400" dirty="0"/>
              <a:t>h</a:t>
            </a:r>
            <a:r>
              <a:rPr lang="en-US" sz="1400" dirty="0" smtClean="0"/>
              <a:t>eights (above 30’)</a:t>
            </a:r>
            <a:endParaRPr lang="en-US" sz="1400" dirty="0"/>
          </a:p>
          <a:p>
            <a:r>
              <a:rPr lang="en-US" sz="1400" dirty="0"/>
              <a:t>Recyclable with </a:t>
            </a:r>
            <a:r>
              <a:rPr lang="en-US" sz="1400" dirty="0" smtClean="0"/>
              <a:t>low </a:t>
            </a:r>
            <a:r>
              <a:rPr lang="en-US" sz="1400" dirty="0"/>
              <a:t>s</a:t>
            </a:r>
            <a:r>
              <a:rPr lang="en-US" sz="1400" dirty="0" smtClean="0"/>
              <a:t>crap </a:t>
            </a:r>
            <a:r>
              <a:rPr lang="en-US" sz="1400" dirty="0"/>
              <a:t>v</a:t>
            </a:r>
            <a:r>
              <a:rPr lang="en-US" sz="1400" dirty="0" smtClean="0"/>
              <a:t>alue</a:t>
            </a:r>
            <a:endParaRPr lang="en-US" sz="1400" dirty="0"/>
          </a:p>
          <a:p>
            <a:pPr marL="0" indent="0">
              <a:buNone/>
            </a:pPr>
            <a:r>
              <a:rPr lang="en-US" sz="1400" b="1" dirty="0" smtClean="0"/>
              <a:t>Disadvantages: </a:t>
            </a:r>
          </a:p>
          <a:p>
            <a:r>
              <a:rPr lang="en-US" sz="1400" dirty="0" smtClean="0"/>
              <a:t>Corrosive </a:t>
            </a:r>
          </a:p>
          <a:p>
            <a:r>
              <a:rPr lang="en-US" sz="1400" dirty="0" smtClean="0"/>
              <a:t>Heavy – more equipment to install</a:t>
            </a:r>
            <a:endParaRPr lang="en-US" sz="1400" dirty="0"/>
          </a:p>
        </p:txBody>
      </p:sp>
      <p:sp>
        <p:nvSpPr>
          <p:cNvPr id="23" name="Content Placeholder 22"/>
          <p:cNvSpPr>
            <a:spLocks noGrp="1"/>
          </p:cNvSpPr>
          <p:nvPr>
            <p:ph sz="quarter" idx="4294967295"/>
          </p:nvPr>
        </p:nvSpPr>
        <p:spPr>
          <a:xfrm>
            <a:off x="4461065" y="2330450"/>
            <a:ext cx="3622675" cy="4108450"/>
          </a:xfrm>
        </p:spPr>
        <p:txBody>
          <a:bodyPr>
            <a:normAutofit/>
          </a:bodyPr>
          <a:lstStyle/>
          <a:p>
            <a:pPr marL="0" indent="0">
              <a:buNone/>
            </a:pPr>
            <a:r>
              <a:rPr lang="en-US" sz="1400" b="1" dirty="0" smtClean="0"/>
              <a:t>Advantages: </a:t>
            </a:r>
          </a:p>
          <a:p>
            <a:r>
              <a:rPr lang="en-US" sz="1400" dirty="0" smtClean="0"/>
              <a:t>Corrosion </a:t>
            </a:r>
            <a:r>
              <a:rPr lang="en-US" sz="1400" dirty="0"/>
              <a:t>r</a:t>
            </a:r>
            <a:r>
              <a:rPr lang="en-US" sz="1400" dirty="0" smtClean="0"/>
              <a:t>esistant</a:t>
            </a:r>
            <a:endParaRPr lang="en-US" sz="1400" dirty="0"/>
          </a:p>
          <a:p>
            <a:r>
              <a:rPr lang="en-US" sz="1400" dirty="0"/>
              <a:t>Light – </a:t>
            </a:r>
            <a:r>
              <a:rPr lang="en-US" sz="1400" dirty="0" smtClean="0"/>
              <a:t>easy </a:t>
            </a:r>
            <a:r>
              <a:rPr lang="en-US" sz="1400" dirty="0"/>
              <a:t>to </a:t>
            </a:r>
            <a:r>
              <a:rPr lang="en-US" sz="1400" dirty="0" smtClean="0"/>
              <a:t>handle</a:t>
            </a:r>
            <a:endParaRPr lang="en-US" sz="1400" dirty="0"/>
          </a:p>
          <a:p>
            <a:r>
              <a:rPr lang="en-US" sz="1400" dirty="0"/>
              <a:t>Flexibility in </a:t>
            </a:r>
            <a:r>
              <a:rPr lang="en-US" sz="1400" dirty="0" smtClean="0"/>
              <a:t>tapering</a:t>
            </a:r>
            <a:endParaRPr lang="en-US" sz="1400" dirty="0"/>
          </a:p>
          <a:p>
            <a:r>
              <a:rPr lang="en-US" sz="1400" dirty="0" smtClean="0"/>
              <a:t>Cost </a:t>
            </a:r>
            <a:r>
              <a:rPr lang="en-US" sz="1400" dirty="0"/>
              <a:t>e</a:t>
            </a:r>
            <a:r>
              <a:rPr lang="en-US" sz="1400" dirty="0" smtClean="0"/>
              <a:t>ffective </a:t>
            </a:r>
            <a:r>
              <a:rPr lang="en-US" sz="1400" dirty="0"/>
              <a:t>at </a:t>
            </a:r>
            <a:r>
              <a:rPr lang="en-US" sz="1400" dirty="0" smtClean="0"/>
              <a:t>lower </a:t>
            </a:r>
            <a:r>
              <a:rPr lang="en-US" sz="1400" dirty="0"/>
              <a:t>m</a:t>
            </a:r>
            <a:r>
              <a:rPr lang="en-US" sz="1400" dirty="0" smtClean="0"/>
              <a:t>ounting </a:t>
            </a:r>
            <a:r>
              <a:rPr lang="en-US" sz="1400" dirty="0"/>
              <a:t>h</a:t>
            </a:r>
            <a:r>
              <a:rPr lang="en-US" sz="1400" dirty="0" smtClean="0"/>
              <a:t>eights (below 30’)</a:t>
            </a:r>
            <a:endParaRPr lang="en-US" sz="1400" dirty="0"/>
          </a:p>
          <a:p>
            <a:pPr marL="0" indent="0">
              <a:buNone/>
            </a:pPr>
            <a:r>
              <a:rPr lang="en-US" sz="1400" b="1" dirty="0" smtClean="0"/>
              <a:t>Disadvantages: </a:t>
            </a:r>
          </a:p>
          <a:p>
            <a:r>
              <a:rPr lang="en-US" sz="1400" dirty="0" smtClean="0"/>
              <a:t>Vibration or fatigue </a:t>
            </a:r>
          </a:p>
          <a:p>
            <a:pPr lvl="1"/>
            <a:r>
              <a:rPr lang="en-US" sz="1000" dirty="0" smtClean="0"/>
              <a:t>Damper required on taller or bridge mounted poles</a:t>
            </a:r>
          </a:p>
          <a:p>
            <a:r>
              <a:rPr lang="en-US" sz="1400" dirty="0" smtClean="0"/>
              <a:t>Cast base </a:t>
            </a:r>
            <a:r>
              <a:rPr lang="en-US" sz="1400" dirty="0"/>
              <a:t>p</a:t>
            </a:r>
            <a:r>
              <a:rPr lang="en-US" sz="1400" dirty="0" smtClean="0"/>
              <a:t>lates – no customization</a:t>
            </a:r>
          </a:p>
          <a:p>
            <a:r>
              <a:rPr lang="en-US" sz="1400" dirty="0"/>
              <a:t>Recyclable with </a:t>
            </a:r>
            <a:r>
              <a:rPr lang="en-US" sz="1400" dirty="0" smtClean="0"/>
              <a:t>high </a:t>
            </a:r>
            <a:r>
              <a:rPr lang="en-US" sz="1400" dirty="0"/>
              <a:t>s</a:t>
            </a:r>
            <a:r>
              <a:rPr lang="en-US" sz="1400" dirty="0" smtClean="0"/>
              <a:t>crap </a:t>
            </a:r>
            <a:r>
              <a:rPr lang="en-US" sz="1400" dirty="0"/>
              <a:t>v</a:t>
            </a:r>
            <a:r>
              <a:rPr lang="en-US" sz="1400" dirty="0" smtClean="0"/>
              <a:t>alue – damage or theft</a:t>
            </a:r>
            <a:endParaRPr lang="en-US" sz="1400" dirty="0"/>
          </a:p>
          <a:p>
            <a:endParaRPr lang="en-US" sz="1400" dirty="0" smtClean="0"/>
          </a:p>
          <a:p>
            <a:endParaRPr lang="en-US" sz="1400" dirty="0"/>
          </a:p>
        </p:txBody>
      </p:sp>
      <p:sp>
        <p:nvSpPr>
          <p:cNvPr id="9" name="Content Placeholder 1"/>
          <p:cNvSpPr txBox="1">
            <a:spLocks/>
          </p:cNvSpPr>
          <p:nvPr/>
        </p:nvSpPr>
        <p:spPr>
          <a:xfrm>
            <a:off x="4572000" y="2087880"/>
            <a:ext cx="3048001" cy="423672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400" kern="1200" baseline="0">
                <a:solidFill>
                  <a:schemeClr val="tx1"/>
                </a:solidFill>
                <a:latin typeface="Arial"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200" kern="1200" baseline="0">
                <a:solidFill>
                  <a:schemeClr val="tx1"/>
                </a:solidFill>
                <a:latin typeface="Arial"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000" kern="1200" baseline="0">
                <a:solidFill>
                  <a:schemeClr val="tx1"/>
                </a:solidFill>
                <a:latin typeface="Arial"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1800" kern="1200" baseline="0">
                <a:solidFill>
                  <a:schemeClr val="tx1"/>
                </a:solidFill>
                <a:latin typeface="Arial"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baseline="0">
                <a:solidFill>
                  <a:schemeClr val="tx1"/>
                </a:solidFill>
                <a:latin typeface="Arial" pitchFamily="34" charset="0"/>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Arial" pitchFamily="34" charset="0"/>
                <a:ea typeface="+mn-ea"/>
                <a:cs typeface="Arial" pitchFamily="34" charset="0"/>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C3D940"/>
              </a:buClr>
              <a:buFont typeface="Wingdings"/>
              <a:buNone/>
            </a:pPr>
            <a:endParaRPr lang="en-US" dirty="0">
              <a:solidFill>
                <a:srgbClr val="000000"/>
              </a:solidFill>
            </a:endParaRPr>
          </a:p>
        </p:txBody>
      </p:sp>
      <p:sp>
        <p:nvSpPr>
          <p:cNvPr id="13" name="Text Placeholder 15"/>
          <p:cNvSpPr txBox="1">
            <a:spLocks/>
          </p:cNvSpPr>
          <p:nvPr/>
        </p:nvSpPr>
        <p:spPr>
          <a:xfrm>
            <a:off x="838201" y="1650836"/>
            <a:ext cx="3297767"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Steel</a:t>
            </a:r>
            <a:endParaRPr lang="en-US" dirty="0"/>
          </a:p>
        </p:txBody>
      </p:sp>
      <p:sp>
        <p:nvSpPr>
          <p:cNvPr id="16" name="Text Placeholder 15"/>
          <p:cNvSpPr txBox="1">
            <a:spLocks/>
          </p:cNvSpPr>
          <p:nvPr/>
        </p:nvSpPr>
        <p:spPr>
          <a:xfrm>
            <a:off x="8083740" y="1650836"/>
            <a:ext cx="3399366" cy="64008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Both</a:t>
            </a:r>
            <a:endParaRPr lang="en-US" dirty="0"/>
          </a:p>
        </p:txBody>
      </p:sp>
      <p:sp>
        <p:nvSpPr>
          <p:cNvPr id="19" name="Text Placeholder 14"/>
          <p:cNvSpPr txBox="1">
            <a:spLocks/>
          </p:cNvSpPr>
          <p:nvPr/>
        </p:nvSpPr>
        <p:spPr>
          <a:xfrm>
            <a:off x="4460971" y="1647659"/>
            <a:ext cx="32977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Aluminum</a:t>
            </a:r>
            <a:endParaRPr lang="en-US" dirty="0"/>
          </a:p>
        </p:txBody>
      </p:sp>
    </p:spTree>
    <p:extLst>
      <p:ext uri="{BB962C8B-B14F-4D97-AF65-F5344CB8AC3E}">
        <p14:creationId xmlns:p14="http://schemas.microsoft.com/office/powerpoint/2010/main" val="3149553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2017 Color Pallet Structures">
      <a:dk1>
        <a:srgbClr val="000000"/>
      </a:dk1>
      <a:lt1>
        <a:srgbClr val="FFFFFF"/>
      </a:lt1>
      <a:dk2>
        <a:srgbClr val="595959"/>
      </a:dk2>
      <a:lt2>
        <a:srgbClr val="EBDDC3"/>
      </a:lt2>
      <a:accent1>
        <a:srgbClr val="13485B"/>
      </a:accent1>
      <a:accent2>
        <a:srgbClr val="C3D940"/>
      </a:accent2>
      <a:accent3>
        <a:srgbClr val="464646"/>
      </a:accent3>
      <a:accent4>
        <a:srgbClr val="7BA79D"/>
      </a:accent4>
      <a:accent5>
        <a:srgbClr val="968C8C"/>
      </a:accent5>
      <a:accent6>
        <a:srgbClr val="5CB1E3"/>
      </a:accent6>
      <a:hlink>
        <a:srgbClr val="4EACCE"/>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2226</TotalTime>
  <Words>2023</Words>
  <Application>Microsoft Office PowerPoint</Application>
  <PresentationFormat>Widescreen</PresentationFormat>
  <Paragraphs>400</Paragraphs>
  <Slides>39</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Century Gothic</vt:lpstr>
      <vt:lpstr>Wingdings</vt:lpstr>
      <vt:lpstr>Office Theme</vt:lpstr>
      <vt:lpstr>Standard product and POLE TYPES</vt:lpstr>
      <vt:lpstr>Objectives</vt:lpstr>
      <vt:lpstr>Pole Considerations</vt:lpstr>
      <vt:lpstr>Considerations: Application and Ordering</vt:lpstr>
      <vt:lpstr>Considerations: Loading / EPA</vt:lpstr>
      <vt:lpstr>Factors of EPA</vt:lpstr>
      <vt:lpstr>Pole Size Requirements - Fixture</vt:lpstr>
      <vt:lpstr>PowerPoint Presentation</vt:lpstr>
      <vt:lpstr>Considerations: Pole Material</vt:lpstr>
      <vt:lpstr>Standard Pole Options</vt:lpstr>
      <vt:lpstr>Steel and Aluminum Pole Types</vt:lpstr>
      <vt:lpstr>PowerPoint Presentation</vt:lpstr>
      <vt:lpstr>Straight Round</vt:lpstr>
      <vt:lpstr>Square Tapered Steel</vt:lpstr>
      <vt:lpstr>Hinged Poles</vt:lpstr>
      <vt:lpstr>Straight Square</vt:lpstr>
      <vt:lpstr>Fatigue Resistant Soft Square (FRSS)</vt:lpstr>
      <vt:lpstr>Considerations: Fatigue Risk</vt:lpstr>
      <vt:lpstr>Vibration Mitigation Devices</vt:lpstr>
      <vt:lpstr>Review: Steel and Aluminum Pole Types</vt:lpstr>
      <vt:lpstr>Cheat Sheet: Standard Pole Types</vt:lpstr>
      <vt:lpstr>Additional Shapes and Assemblies</vt:lpstr>
      <vt:lpstr>Historic and Contemporary Posts</vt:lpstr>
      <vt:lpstr>Flute Options</vt:lpstr>
      <vt:lpstr>Flute Options</vt:lpstr>
      <vt:lpstr>Square Aluminum Shapes</vt:lpstr>
      <vt:lpstr>Round Aluminum Shapes</vt:lpstr>
      <vt:lpstr>Idyline – Round Tapered Curved Aluminum</vt:lpstr>
      <vt:lpstr>Standard Steel Arm Assemblies</vt:lpstr>
      <vt:lpstr>Standard Aluminum Arm Assemblies</vt:lpstr>
      <vt:lpstr>Steel and Aluminum Brackets</vt:lpstr>
      <vt:lpstr>Arm Attachments and Fixture Mountings</vt:lpstr>
      <vt:lpstr>Bases and Covers</vt:lpstr>
      <vt:lpstr>Nut Covers</vt:lpstr>
      <vt:lpstr>Round and Square Dart Base Covers</vt:lpstr>
      <vt:lpstr>Transformer Bases and Breakaway Options</vt:lpstr>
      <vt:lpstr>Handholes and Festoons</vt:lpstr>
      <vt:lpstr>Non-Standard Poles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Wilt, Tamara L.</dc:creator>
  <cp:lastModifiedBy>Gage, Daniel T.</cp:lastModifiedBy>
  <cp:revision>128</cp:revision>
  <dcterms:created xsi:type="dcterms:W3CDTF">2016-09-13T15:57:51Z</dcterms:created>
  <dcterms:modified xsi:type="dcterms:W3CDTF">2017-08-14T17:19:30Z</dcterms:modified>
</cp:coreProperties>
</file>